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257" r:id="rId3"/>
    <p:sldId id="32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203" autoAdjust="0"/>
  </p:normalViewPr>
  <p:slideViewPr>
    <p:cSldViewPr snapToGrid="0">
      <p:cViewPr>
        <p:scale>
          <a:sx n="85" d="100"/>
          <a:sy n="85" d="100"/>
        </p:scale>
        <p:origin x="762"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AEA7A-32FF-4FA3-BEA0-BB900AD8EC22}" type="datetimeFigureOut">
              <a:rPr lang="en-CA" smtClean="0"/>
              <a:t>2016-04-29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B157A-7AC9-49F2-BEC3-DB2F61AA7FC2}" type="slidenum">
              <a:rPr lang="en-CA" smtClean="0"/>
              <a:t>‹#›</a:t>
            </a:fld>
            <a:endParaRPr lang="en-CA"/>
          </a:p>
        </p:txBody>
      </p:sp>
    </p:spTree>
    <p:extLst>
      <p:ext uri="{BB962C8B-B14F-4D97-AF65-F5344CB8AC3E}">
        <p14:creationId xmlns:p14="http://schemas.microsoft.com/office/powerpoint/2010/main" val="305463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8B157A-7AC9-49F2-BEC3-DB2F61AA7FC2}" type="slidenum">
              <a:rPr lang="en-CA" smtClean="0"/>
              <a:t>1</a:t>
            </a:fld>
            <a:endParaRPr lang="en-CA" dirty="0"/>
          </a:p>
        </p:txBody>
      </p:sp>
    </p:spTree>
    <p:extLst>
      <p:ext uri="{BB962C8B-B14F-4D97-AF65-F5344CB8AC3E}">
        <p14:creationId xmlns:p14="http://schemas.microsoft.com/office/powerpoint/2010/main" val="231463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8B157A-7AC9-49F2-BEC3-DB2F61AA7FC2}" type="slidenum">
              <a:rPr lang="en-CA" smtClean="0"/>
              <a:t>54</a:t>
            </a:fld>
            <a:endParaRPr lang="en-CA"/>
          </a:p>
        </p:txBody>
      </p:sp>
    </p:spTree>
    <p:extLst>
      <p:ext uri="{BB962C8B-B14F-4D97-AF65-F5344CB8AC3E}">
        <p14:creationId xmlns:p14="http://schemas.microsoft.com/office/powerpoint/2010/main" val="294108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8B157A-7AC9-49F2-BEC3-DB2F61AA7FC2}" type="slidenum">
              <a:rPr lang="en-CA" smtClean="0"/>
              <a:t>71</a:t>
            </a:fld>
            <a:endParaRPr lang="en-CA"/>
          </a:p>
        </p:txBody>
      </p:sp>
    </p:spTree>
    <p:extLst>
      <p:ext uri="{BB962C8B-B14F-4D97-AF65-F5344CB8AC3E}">
        <p14:creationId xmlns:p14="http://schemas.microsoft.com/office/powerpoint/2010/main" val="332467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8B157A-7AC9-49F2-BEC3-DB2F61AA7FC2}" type="slidenum">
              <a:rPr lang="en-CA" smtClean="0"/>
              <a:t>72</a:t>
            </a:fld>
            <a:endParaRPr lang="en-CA"/>
          </a:p>
        </p:txBody>
      </p:sp>
    </p:spTree>
    <p:extLst>
      <p:ext uri="{BB962C8B-B14F-4D97-AF65-F5344CB8AC3E}">
        <p14:creationId xmlns:p14="http://schemas.microsoft.com/office/powerpoint/2010/main" val="103534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8B157A-7AC9-49F2-BEC3-DB2F61AA7FC2}" type="slidenum">
              <a:rPr lang="en-CA" smtClean="0"/>
              <a:t>73</a:t>
            </a:fld>
            <a:endParaRPr lang="en-CA"/>
          </a:p>
        </p:txBody>
      </p:sp>
    </p:spTree>
    <p:extLst>
      <p:ext uri="{BB962C8B-B14F-4D97-AF65-F5344CB8AC3E}">
        <p14:creationId xmlns:p14="http://schemas.microsoft.com/office/powerpoint/2010/main" val="140045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406792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82332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230642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409785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420695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CA" smtClean="0"/>
              <a:t>2016-04-29</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197482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CA" smtClean="0"/>
              <a:t>2016-04-29</a:t>
            </a:r>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5836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CA" smtClean="0"/>
              <a:t>2016-04-29</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316013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2016-04-29</a:t>
            </a:r>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191960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2016-04-29</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114496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2016-04-29</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2E02F2-0A92-474D-875B-B70BCD0D961A}" type="slidenum">
              <a:rPr lang="en-CA" smtClean="0"/>
              <a:t>‹#›</a:t>
            </a:fld>
            <a:endParaRPr lang="en-CA"/>
          </a:p>
        </p:txBody>
      </p:sp>
    </p:spTree>
    <p:extLst>
      <p:ext uri="{BB962C8B-B14F-4D97-AF65-F5344CB8AC3E}">
        <p14:creationId xmlns:p14="http://schemas.microsoft.com/office/powerpoint/2010/main" val="28322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smtClean="0"/>
              <a:t>2016-04-29</a:t>
            </a:r>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E02F2-0A92-474D-875B-B70BCD0D961A}" type="slidenum">
              <a:rPr lang="en-CA" smtClean="0"/>
              <a:t>‹#›</a:t>
            </a:fld>
            <a:endParaRPr lang="en-CA"/>
          </a:p>
        </p:txBody>
      </p:sp>
    </p:spTree>
    <p:extLst>
      <p:ext uri="{BB962C8B-B14F-4D97-AF65-F5344CB8AC3E}">
        <p14:creationId xmlns:p14="http://schemas.microsoft.com/office/powerpoint/2010/main" val="2147439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1022"/>
            <a:ext cx="7772400" cy="2387600"/>
          </a:xfrm>
        </p:spPr>
        <p:txBody>
          <a:bodyPr>
            <a:normAutofit fontScale="90000"/>
          </a:bodyPr>
          <a:lstStyle/>
          <a:p>
            <a:r>
              <a:rPr lang="en-CA" dirty="0" smtClean="0"/>
              <a:t>Big Data Privacy Requirements Engineering</a:t>
            </a:r>
            <a:endParaRPr lang="en-CA" dirty="0"/>
          </a:p>
        </p:txBody>
      </p:sp>
      <p:sp>
        <p:nvSpPr>
          <p:cNvPr id="3" name="Subtitle 2"/>
          <p:cNvSpPr>
            <a:spLocks noGrp="1"/>
          </p:cNvSpPr>
          <p:nvPr>
            <p:ph type="subTitle" idx="1"/>
          </p:nvPr>
        </p:nvSpPr>
        <p:spPr>
          <a:xfrm>
            <a:off x="0" y="2978621"/>
            <a:ext cx="9144000" cy="3508676"/>
          </a:xfrm>
        </p:spPr>
        <p:txBody>
          <a:bodyPr>
            <a:normAutofit/>
          </a:bodyPr>
          <a:lstStyle/>
          <a:p>
            <a:r>
              <a:rPr lang="en-CA" dirty="0"/>
              <a:t>Literature review and Research </a:t>
            </a:r>
            <a:r>
              <a:rPr lang="en-CA" dirty="0" smtClean="0"/>
              <a:t>Gap</a:t>
            </a:r>
          </a:p>
          <a:p>
            <a:endParaRPr lang="en-CA" dirty="0" smtClean="0"/>
          </a:p>
          <a:p>
            <a:endParaRPr lang="en-CA" dirty="0"/>
          </a:p>
          <a:p>
            <a:r>
              <a:rPr lang="en-CA" dirty="0" smtClean="0"/>
              <a:t>Daniel Servos</a:t>
            </a:r>
          </a:p>
          <a:p>
            <a:endParaRPr lang="en-CA" dirty="0" smtClean="0"/>
          </a:p>
          <a:p>
            <a:r>
              <a:rPr lang="en-CA" dirty="0" smtClean="0"/>
              <a:t>CS9864 Software Engineering for Big Data Applications and Analytics</a:t>
            </a:r>
          </a:p>
          <a:p>
            <a:r>
              <a:rPr lang="en-CA" dirty="0" smtClean="0"/>
              <a:t>April 29</a:t>
            </a:r>
            <a:r>
              <a:rPr lang="en-CA" baseline="30000" dirty="0" smtClean="0"/>
              <a:t>th</a:t>
            </a:r>
            <a:r>
              <a:rPr lang="en-CA" dirty="0" smtClean="0"/>
              <a:t>, 2016</a:t>
            </a:r>
            <a:endParaRPr lang="en-CA" dirty="0"/>
          </a:p>
        </p:txBody>
      </p:sp>
      <p:sp>
        <p:nvSpPr>
          <p:cNvPr id="6" name="Date Placeholder 5"/>
          <p:cNvSpPr>
            <a:spLocks noGrp="1"/>
          </p:cNvSpPr>
          <p:nvPr>
            <p:ph type="dt" sz="half" idx="10"/>
          </p:nvPr>
        </p:nvSpPr>
        <p:spPr/>
        <p:txBody>
          <a:bodyPr/>
          <a:lstStyle/>
          <a:p>
            <a:r>
              <a:rPr lang="en-CA" dirty="0" smtClean="0"/>
              <a:t>2016-04-29</a:t>
            </a:r>
            <a:endParaRPr lang="en-CA" dirty="0"/>
          </a:p>
        </p:txBody>
      </p:sp>
      <p:sp>
        <p:nvSpPr>
          <p:cNvPr id="7" name="Slide Number Placeholder 6"/>
          <p:cNvSpPr>
            <a:spLocks noGrp="1"/>
          </p:cNvSpPr>
          <p:nvPr>
            <p:ph type="sldNum" sz="quarter" idx="12"/>
          </p:nvPr>
        </p:nvSpPr>
        <p:spPr/>
        <p:txBody>
          <a:bodyPr/>
          <a:lstStyle/>
          <a:p>
            <a:fld id="{942E02F2-0A92-474D-875B-B70BCD0D961A}" type="slidenum">
              <a:rPr lang="en-CA" smtClean="0"/>
              <a:t>1</a:t>
            </a:fld>
            <a:endParaRPr lang="en-CA" dirty="0"/>
          </a:p>
        </p:txBody>
      </p:sp>
    </p:spTree>
    <p:extLst>
      <p:ext uri="{BB962C8B-B14F-4D97-AF65-F5344CB8AC3E}">
        <p14:creationId xmlns:p14="http://schemas.microsoft.com/office/powerpoint/2010/main" val="4111565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10</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000056" y="-275555"/>
            <a:ext cx="7033381" cy="4761058"/>
          </a:xfrm>
          <a:prstGeom prst="rect">
            <a:avLst/>
          </a:prstGeom>
          <a:noFill/>
          <a:ln>
            <a:noFill/>
          </a:ln>
        </p:spPr>
      </p:pic>
      <p:sp>
        <p:nvSpPr>
          <p:cNvPr id="7" name="Content Placeholder 2"/>
          <p:cNvSpPr>
            <a:spLocks noGrp="1"/>
          </p:cNvSpPr>
          <p:nvPr>
            <p:ph idx="1"/>
          </p:nvPr>
        </p:nvSpPr>
        <p:spPr>
          <a:xfrm>
            <a:off x="628650" y="4701960"/>
            <a:ext cx="7886700" cy="1567893"/>
          </a:xfrm>
        </p:spPr>
        <p:txBody>
          <a:bodyPr>
            <a:normAutofit/>
          </a:bodyPr>
          <a:lstStyle/>
          <a:p>
            <a:r>
              <a:rPr lang="en-CA" dirty="0" smtClean="0"/>
              <a:t>GPS </a:t>
            </a:r>
            <a:r>
              <a:rPr lang="en-CA" dirty="0"/>
              <a:t>location data was present in 19% of the </a:t>
            </a:r>
            <a:r>
              <a:rPr lang="en-CA" dirty="0" smtClean="0"/>
              <a:t>5.7</a:t>
            </a:r>
            <a:r>
              <a:rPr lang="en-CA" dirty="0" smtClean="0"/>
              <a:t>k </a:t>
            </a:r>
            <a:r>
              <a:rPr lang="en-CA" dirty="0"/>
              <a:t>dataset and in 34% of the </a:t>
            </a:r>
            <a:r>
              <a:rPr lang="en-CA" dirty="0" smtClean="0"/>
              <a:t>1k </a:t>
            </a:r>
            <a:r>
              <a:rPr lang="en-CA" dirty="0"/>
              <a:t>mobile phone dataset.</a:t>
            </a:r>
          </a:p>
        </p:txBody>
      </p:sp>
    </p:spTree>
    <p:extLst>
      <p:ext uri="{BB962C8B-B14F-4D97-AF65-F5344CB8AC3E}">
        <p14:creationId xmlns:p14="http://schemas.microsoft.com/office/powerpoint/2010/main" val="69150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97459"/>
            <a:ext cx="7886700" cy="4879504"/>
          </a:xfrm>
        </p:spPr>
        <p:txBody>
          <a:bodyPr/>
          <a:lstStyle/>
          <a:p>
            <a:r>
              <a:rPr lang="en-CA" dirty="0" smtClean="0"/>
              <a:t>Also analyzed images from </a:t>
            </a:r>
            <a:r>
              <a:rPr lang="en-CA" dirty="0" err="1" smtClean="0"/>
              <a:t>Locr</a:t>
            </a:r>
            <a:r>
              <a:rPr lang="en-CA" dirty="0" smtClean="0"/>
              <a:t>, an image sharing service focused around sharing images by location.</a:t>
            </a:r>
          </a:p>
          <a:p>
            <a:r>
              <a:rPr lang="en-CA" dirty="0" smtClean="0"/>
              <a:t>5k random photos from </a:t>
            </a:r>
            <a:r>
              <a:rPr lang="en-CA" dirty="0" err="1" smtClean="0"/>
              <a:t>Locr</a:t>
            </a:r>
            <a:r>
              <a:rPr lang="en-CA" dirty="0" smtClean="0"/>
              <a:t> service analyzed for meta-data.</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11</a:t>
            </a:fld>
            <a:endParaRPr lang="en-CA"/>
          </a:p>
        </p:txBody>
      </p:sp>
    </p:spTree>
    <p:extLst>
      <p:ext uri="{BB962C8B-B14F-4D97-AF65-F5344CB8AC3E}">
        <p14:creationId xmlns:p14="http://schemas.microsoft.com/office/powerpoint/2010/main" val="1613165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67415"/>
            <a:ext cx="7886700" cy="1209547"/>
          </a:xfrm>
        </p:spPr>
        <p:txBody>
          <a:bodyPr>
            <a:normAutofit fontScale="92500"/>
          </a:bodyPr>
          <a:lstStyle/>
          <a:p>
            <a:r>
              <a:rPr lang="en-CA" dirty="0" smtClean="0"/>
              <a:t>100% had GPS location data due to the nature of the service, but interestingly a high percent also had street addresses and city names in the meta-data.</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12</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29050" y="-1"/>
            <a:ext cx="7328492" cy="4683211"/>
          </a:xfrm>
          <a:prstGeom prst="rect">
            <a:avLst/>
          </a:prstGeom>
          <a:noFill/>
          <a:ln>
            <a:noFill/>
          </a:ln>
        </p:spPr>
      </p:pic>
    </p:spTree>
    <p:extLst>
      <p:ext uri="{BB962C8B-B14F-4D97-AF65-F5344CB8AC3E}">
        <p14:creationId xmlns:p14="http://schemas.microsoft.com/office/powerpoint/2010/main" val="2507853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Solution</a:t>
            </a:r>
            <a:endParaRPr lang="en-CA" dirty="0"/>
          </a:p>
        </p:txBody>
      </p:sp>
      <p:sp>
        <p:nvSpPr>
          <p:cNvPr id="3" name="Content Placeholder 2"/>
          <p:cNvSpPr>
            <a:spLocks noGrp="1"/>
          </p:cNvSpPr>
          <p:nvPr>
            <p:ph idx="1"/>
          </p:nvPr>
        </p:nvSpPr>
        <p:spPr/>
        <p:txBody>
          <a:bodyPr/>
          <a:lstStyle/>
          <a:p>
            <a:r>
              <a:rPr lang="en-CA" dirty="0"/>
              <a:t>P</a:t>
            </a:r>
            <a:r>
              <a:rPr lang="en-CA" dirty="0" smtClean="0"/>
              <a:t>ropose </a:t>
            </a:r>
            <a:r>
              <a:rPr lang="en-CA" dirty="0"/>
              <a:t>leveraging the location tracking capability of modern smartphones to create </a:t>
            </a:r>
            <a:r>
              <a:rPr lang="en-CA" dirty="0" smtClean="0"/>
              <a:t>“smart </a:t>
            </a:r>
            <a:r>
              <a:rPr lang="en-CA" dirty="0"/>
              <a:t>privacy </a:t>
            </a:r>
            <a:r>
              <a:rPr lang="en-CA" dirty="0" smtClean="0"/>
              <a:t>zones”.</a:t>
            </a:r>
          </a:p>
          <a:p>
            <a:r>
              <a:rPr lang="en-CA" dirty="0" smtClean="0"/>
              <a:t>Using a GPS enabled mobile device users can use their app to create “privacy zones”, locations that may be sensitive or relevant to a user’s privacy.</a:t>
            </a:r>
          </a:p>
          <a:p>
            <a:r>
              <a:rPr lang="en-CA" dirty="0" smtClean="0"/>
              <a:t>Watchdog service then shows/notifies user a feed of media currently being posted in these privacy zones during the time the user was present in them.</a:t>
            </a:r>
          </a:p>
          <a:p>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13</a:t>
            </a:fld>
            <a:endParaRPr lang="en-CA"/>
          </a:p>
        </p:txBody>
      </p:sp>
    </p:spTree>
    <p:extLst>
      <p:ext uri="{BB962C8B-B14F-4D97-AF65-F5344CB8AC3E}">
        <p14:creationId xmlns:p14="http://schemas.microsoft.com/office/powerpoint/2010/main" val="263864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95416"/>
            <a:ext cx="7886700" cy="5781547"/>
          </a:xfrm>
        </p:spPr>
        <p:txBody>
          <a:bodyPr/>
          <a:lstStyle/>
          <a:p>
            <a:r>
              <a:rPr lang="en-CA" dirty="0" smtClean="0"/>
              <a:t>Provides awareness of potential privacy violations but can not prevent them.</a:t>
            </a:r>
          </a:p>
          <a:p>
            <a:r>
              <a:rPr lang="en-CA" dirty="0" smtClean="0"/>
              <a:t>Downside is the service it’s self introduces new privacy considerations as it </a:t>
            </a:r>
            <a:r>
              <a:rPr lang="en-CA" dirty="0"/>
              <a:t>is constantly </a:t>
            </a:r>
            <a:r>
              <a:rPr lang="en-CA" dirty="0" smtClean="0"/>
              <a:t>tracking the users location.</a:t>
            </a:r>
          </a:p>
          <a:p>
            <a:r>
              <a:rPr lang="en-CA" dirty="0" smtClean="0"/>
              <a:t>Paper suggests some methods </a:t>
            </a:r>
            <a:r>
              <a:rPr lang="en-CA" dirty="0"/>
              <a:t>for </a:t>
            </a:r>
            <a:r>
              <a:rPr lang="en-CA" dirty="0" smtClean="0"/>
              <a:t>mitigating new concerns (e.g. using service over TOR or </a:t>
            </a:r>
            <a:r>
              <a:rPr lang="en-CA" dirty="0"/>
              <a:t>also </a:t>
            </a:r>
            <a:r>
              <a:rPr lang="en-CA" dirty="0" smtClean="0"/>
              <a:t>periodically sending </a:t>
            </a:r>
            <a:r>
              <a:rPr lang="en-CA" dirty="0"/>
              <a:t>fake locations).</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14</a:t>
            </a:fld>
            <a:endParaRPr lang="en-CA"/>
          </a:p>
        </p:txBody>
      </p:sp>
    </p:spTree>
    <p:extLst>
      <p:ext uri="{BB962C8B-B14F-4D97-AF65-F5344CB8AC3E}">
        <p14:creationId xmlns:p14="http://schemas.microsoft.com/office/powerpoint/2010/main" val="1347286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37"/>
            <a:ext cx="7886700" cy="1325563"/>
          </a:xfrm>
        </p:spPr>
        <p:txBody>
          <a:bodyPr/>
          <a:lstStyle/>
          <a:p>
            <a:r>
              <a:rPr lang="en-CA" dirty="0" smtClean="0"/>
              <a:t>Main Salient Points</a:t>
            </a:r>
            <a:endParaRPr lang="en-CA" dirty="0"/>
          </a:p>
        </p:txBody>
      </p:sp>
      <p:sp>
        <p:nvSpPr>
          <p:cNvPr id="3" name="Content Placeholder 2"/>
          <p:cNvSpPr>
            <a:spLocks noGrp="1"/>
          </p:cNvSpPr>
          <p:nvPr>
            <p:ph idx="1"/>
          </p:nvPr>
        </p:nvSpPr>
        <p:spPr>
          <a:xfrm>
            <a:off x="628650" y="1371600"/>
            <a:ext cx="7886700" cy="4984751"/>
          </a:xfrm>
        </p:spPr>
        <p:txBody>
          <a:bodyPr>
            <a:normAutofit lnSpcReduction="10000"/>
          </a:bodyPr>
          <a:lstStyle/>
          <a:p>
            <a:r>
              <a:rPr lang="en-CA" dirty="0" smtClean="0"/>
              <a:t>Big </a:t>
            </a:r>
            <a:r>
              <a:rPr lang="en-CA" dirty="0"/>
              <a:t>Data problem on the user’s </a:t>
            </a:r>
            <a:r>
              <a:rPr lang="en-CA" dirty="0" smtClean="0"/>
              <a:t>side</a:t>
            </a:r>
          </a:p>
          <a:p>
            <a:pPr lvl="1"/>
            <a:r>
              <a:rPr lang="en-CA" dirty="0" smtClean="0"/>
              <a:t>Privacy issues relating to Big Data happen not only in regards to protecting user data on the back end but can result from actions of other users.</a:t>
            </a:r>
          </a:p>
          <a:p>
            <a:pPr lvl="1"/>
            <a:r>
              <a:rPr lang="en-CA" dirty="0" smtClean="0"/>
              <a:t>Example problem: Users are unable to be aware of all photos uploaded of them on all social media sites. Too much data for a user to go through manually.</a:t>
            </a:r>
          </a:p>
          <a:p>
            <a:r>
              <a:rPr lang="en-CA" dirty="0"/>
              <a:t>Identification and </a:t>
            </a:r>
            <a:r>
              <a:rPr lang="en-CA" dirty="0" smtClean="0"/>
              <a:t>categorization of privacy issues</a:t>
            </a:r>
          </a:p>
          <a:p>
            <a:pPr lvl="1"/>
            <a:r>
              <a:rPr lang="en-CA" dirty="0" smtClean="0"/>
              <a:t>We need to know about and understand possible privacy issues before we develop proper privacy requirements.</a:t>
            </a:r>
          </a:p>
          <a:p>
            <a:pPr lvl="1"/>
            <a:r>
              <a:rPr lang="en-CA" dirty="0" smtClean="0"/>
              <a:t>Work is </a:t>
            </a:r>
            <a:r>
              <a:rPr lang="en-CA" dirty="0"/>
              <a:t>needed that </a:t>
            </a:r>
            <a:r>
              <a:rPr lang="en-CA" dirty="0" smtClean="0"/>
              <a:t>summarizes and categorizes privacy and possible privacy concerns in Big Data such that proper privacy requirements can be developed.</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15</a:t>
            </a:fld>
            <a:endParaRPr lang="en-CA"/>
          </a:p>
        </p:txBody>
      </p:sp>
    </p:spTree>
    <p:extLst>
      <p:ext uri="{BB962C8B-B14F-4D97-AF65-F5344CB8AC3E}">
        <p14:creationId xmlns:p14="http://schemas.microsoft.com/office/powerpoint/2010/main" val="3535937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6" y="-190352"/>
            <a:ext cx="8563232" cy="2847631"/>
          </a:xfrm>
        </p:spPr>
        <p:txBody>
          <a:bodyPr>
            <a:normAutofit/>
          </a:bodyPr>
          <a:lstStyle/>
          <a:p>
            <a:r>
              <a:rPr lang="en-CA" sz="2800" dirty="0"/>
              <a:t>Breaux, T. D., &amp; Rao, A. (2013, July). </a:t>
            </a:r>
            <a:r>
              <a:rPr lang="en-CA" sz="2800" b="1" dirty="0"/>
              <a:t>Formal analysis of privacy requirements specifications for multi-tier applications.</a:t>
            </a:r>
            <a:r>
              <a:rPr lang="en-CA" sz="2800" dirty="0"/>
              <a:t> </a:t>
            </a:r>
            <a:r>
              <a:rPr lang="en-CA" sz="2800" i="1" dirty="0"/>
              <a:t>In Requirements Engineering Conference (RE), 2013 21st IEEE International</a:t>
            </a:r>
            <a:r>
              <a:rPr lang="en-CA" sz="2800" dirty="0"/>
              <a:t> (pp. </a:t>
            </a:r>
            <a:r>
              <a:rPr lang="en-CA" sz="2800" dirty="0" smtClean="0"/>
              <a:t>14). </a:t>
            </a:r>
            <a:r>
              <a:rPr lang="en-CA" sz="2800" dirty="0"/>
              <a:t>IEEE.</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16</a:t>
            </a:fld>
            <a:endParaRPr lang="en-CA"/>
          </a:p>
        </p:txBody>
      </p:sp>
      <p:sp>
        <p:nvSpPr>
          <p:cNvPr id="6" name="Oval 5"/>
          <p:cNvSpPr/>
          <p:nvPr/>
        </p:nvSpPr>
        <p:spPr>
          <a:xfrm>
            <a:off x="2205527" y="2373090"/>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827804" y="2373090"/>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092865" y="361080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18057431">
            <a:off x="2288723" y="3058691"/>
            <a:ext cx="1100301" cy="461665"/>
          </a:xfrm>
          <a:prstGeom prst="rect">
            <a:avLst/>
          </a:prstGeom>
          <a:noFill/>
        </p:spPr>
        <p:txBody>
          <a:bodyPr wrap="none" rtlCol="0">
            <a:spAutoFit/>
          </a:bodyPr>
          <a:lstStyle/>
          <a:p>
            <a:r>
              <a:rPr lang="en-CA" sz="2400" b="1" dirty="0" smtClean="0"/>
              <a:t>Privacy</a:t>
            </a:r>
            <a:endParaRPr lang="en-CA" sz="2400" b="1" dirty="0"/>
          </a:p>
        </p:txBody>
      </p:sp>
      <p:sp>
        <p:nvSpPr>
          <p:cNvPr id="10" name="TextBox 9"/>
          <p:cNvSpPr txBox="1"/>
          <p:nvPr/>
        </p:nvSpPr>
        <p:spPr>
          <a:xfrm rot="2905788">
            <a:off x="5710781" y="2924071"/>
            <a:ext cx="1247970" cy="461665"/>
          </a:xfrm>
          <a:prstGeom prst="rect">
            <a:avLst/>
          </a:prstGeom>
          <a:noFill/>
        </p:spPr>
        <p:txBody>
          <a:bodyPr wrap="none" rtlCol="0">
            <a:spAutoFit/>
          </a:bodyPr>
          <a:lstStyle/>
          <a:p>
            <a:r>
              <a:rPr lang="en-CA" sz="2400" b="1" dirty="0" smtClean="0"/>
              <a:t>Big Data</a:t>
            </a:r>
            <a:endParaRPr lang="en-CA" sz="2400" b="1" dirty="0"/>
          </a:p>
        </p:txBody>
      </p:sp>
      <p:sp>
        <p:nvSpPr>
          <p:cNvPr id="11" name="TextBox 10"/>
          <p:cNvSpPr txBox="1"/>
          <p:nvPr/>
        </p:nvSpPr>
        <p:spPr>
          <a:xfrm>
            <a:off x="3696806" y="5797854"/>
            <a:ext cx="1974002" cy="830997"/>
          </a:xfrm>
          <a:prstGeom prst="rect">
            <a:avLst/>
          </a:prstGeom>
          <a:noFill/>
        </p:spPr>
        <p:txBody>
          <a:bodyPr wrap="none" rtlCol="0">
            <a:spAutoFit/>
          </a:bodyPr>
          <a:lstStyle/>
          <a:p>
            <a:pPr algn="ctr"/>
            <a:r>
              <a:rPr lang="en-CA" sz="2400" b="1" dirty="0" smtClean="0"/>
              <a:t>Requirements</a:t>
            </a:r>
          </a:p>
          <a:p>
            <a:pPr algn="ctr"/>
            <a:r>
              <a:rPr lang="en-CA" sz="2400" b="1" dirty="0" smtClean="0"/>
              <a:t>Engineering</a:t>
            </a:r>
            <a:endParaRPr lang="en-CA" sz="2400" b="1" dirty="0"/>
          </a:p>
        </p:txBody>
      </p:sp>
      <p:sp>
        <p:nvSpPr>
          <p:cNvPr id="12" name="Oval 11"/>
          <p:cNvSpPr/>
          <p:nvPr/>
        </p:nvSpPr>
        <p:spPr>
          <a:xfrm>
            <a:off x="3383423" y="4654519"/>
            <a:ext cx="444381" cy="44438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51971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CA" dirty="0"/>
              <a:t>Summary</a:t>
            </a:r>
          </a:p>
        </p:txBody>
      </p:sp>
      <p:sp>
        <p:nvSpPr>
          <p:cNvPr id="3" name="Content Placeholder 2"/>
          <p:cNvSpPr>
            <a:spLocks noGrp="1"/>
          </p:cNvSpPr>
          <p:nvPr>
            <p:ph idx="1"/>
          </p:nvPr>
        </p:nvSpPr>
        <p:spPr>
          <a:xfrm>
            <a:off x="296561" y="1149178"/>
            <a:ext cx="8674443" cy="5207173"/>
          </a:xfrm>
        </p:spPr>
        <p:txBody>
          <a:bodyPr/>
          <a:lstStyle/>
          <a:p>
            <a:pPr marL="0" indent="0">
              <a:buNone/>
            </a:pPr>
            <a:r>
              <a:rPr lang="en-CA" dirty="0"/>
              <a:t>Breaux, T. D, et al. </a:t>
            </a:r>
            <a:r>
              <a:rPr lang="en-CA" dirty="0" smtClean="0"/>
              <a:t>discuss privacy issues resulting from multi-tier applications. That is, applications that involve multiple levels or “tiers” that may be owned by different actors. The use case discussed in detail is Facebook and their application providers. In these cases, Facebook shares user data with application providers under a given privacy policy whom in turn, may further share this data under their own privacy policy. </a:t>
            </a:r>
          </a:p>
          <a:p>
            <a:pPr marL="0" indent="0">
              <a:buNone/>
            </a:pPr>
            <a:endParaRPr lang="en-CA" sz="1100" dirty="0"/>
          </a:p>
          <a:p>
            <a:pPr marL="0" indent="0">
              <a:buNone/>
            </a:pPr>
            <a:r>
              <a:rPr lang="en-CA" dirty="0"/>
              <a:t>Breaux, T. D, et al</a:t>
            </a:r>
            <a:r>
              <a:rPr lang="en-CA" dirty="0" smtClean="0"/>
              <a:t>. provide a method for mining privacy requirements from existing </a:t>
            </a:r>
            <a:r>
              <a:rPr lang="en-CA" dirty="0"/>
              <a:t>natural language privacy </a:t>
            </a:r>
            <a:r>
              <a:rPr lang="en-CA" dirty="0" smtClean="0"/>
              <a:t>policies as well as tools from finding potential conflicts in the resulting requirements</a:t>
            </a:r>
            <a:r>
              <a:rPr lang="en-CA" dirty="0"/>
              <a:t>.</a:t>
            </a:r>
            <a:r>
              <a:rPr lang="en-CA" dirty="0" smtClean="0"/>
              <a:t> </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17</a:t>
            </a:fld>
            <a:endParaRPr lang="en-CA"/>
          </a:p>
        </p:txBody>
      </p:sp>
    </p:spTree>
    <p:extLst>
      <p:ext uri="{BB962C8B-B14F-4D97-AF65-F5344CB8AC3E}">
        <p14:creationId xmlns:p14="http://schemas.microsoft.com/office/powerpoint/2010/main" val="2404149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Facebook/Zynga Use Case</a:t>
            </a:r>
            <a:endParaRPr lang="en-CA" dirty="0"/>
          </a:p>
        </p:txBody>
      </p:sp>
      <p:sp>
        <p:nvSpPr>
          <p:cNvPr id="3" name="Content Placeholder 2"/>
          <p:cNvSpPr>
            <a:spLocks noGrp="1"/>
          </p:cNvSpPr>
          <p:nvPr>
            <p:ph idx="1"/>
          </p:nvPr>
        </p:nvSpPr>
        <p:spPr/>
        <p:txBody>
          <a:bodyPr/>
          <a:lstStyle/>
          <a:p>
            <a:r>
              <a:rPr lang="en-CA" dirty="0" smtClean="0"/>
              <a:t>Facebook allows user data to be provided to first party advertisers (i.e. advertisers working directly with Facebook) and application developers.  However, their privacy policy forbids user data from being shared with third party ad networks.</a:t>
            </a:r>
          </a:p>
          <a:p>
            <a:r>
              <a:rPr lang="en-CA" dirty="0" smtClean="0"/>
              <a:t>Zynga is a Facebook app developer that makes </a:t>
            </a:r>
            <a:r>
              <a:rPr lang="en-CA" dirty="0"/>
              <a:t>the popular game </a:t>
            </a:r>
            <a:r>
              <a:rPr lang="en-CA" dirty="0" smtClean="0"/>
              <a:t>Farmville. Zynga’s privacy policy allows them to share user data with their advertisers but only with third parties if </a:t>
            </a:r>
            <a:r>
              <a:rPr lang="en-CA" dirty="0"/>
              <a:t>you give </a:t>
            </a:r>
            <a:r>
              <a:rPr lang="en-CA" dirty="0" smtClean="0"/>
              <a:t>explicit consent.</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18</a:t>
            </a:fld>
            <a:endParaRPr lang="en-CA"/>
          </a:p>
        </p:txBody>
      </p:sp>
    </p:spTree>
    <p:extLst>
      <p:ext uri="{BB962C8B-B14F-4D97-AF65-F5344CB8AC3E}">
        <p14:creationId xmlns:p14="http://schemas.microsoft.com/office/powerpoint/2010/main" val="390496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454826"/>
            <a:ext cx="7886700" cy="1913882"/>
          </a:xfrm>
        </p:spPr>
        <p:txBody>
          <a:bodyPr/>
          <a:lstStyle/>
          <a:p>
            <a:r>
              <a:rPr lang="en-CA" dirty="0" smtClean="0"/>
              <a:t>AOL Advertising is an advertiser that buys ad space directly from Zynga in their Farmville app. AOL’s privacy policy allows user data to be shared with anyone for targeting advertising.</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19</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2459"/>
            <a:ext cx="7616643" cy="4352367"/>
          </a:xfrm>
          <a:prstGeom prst="rect">
            <a:avLst/>
          </a:prstGeom>
          <a:noFill/>
          <a:ln>
            <a:noFill/>
          </a:ln>
        </p:spPr>
      </p:pic>
    </p:spTree>
    <p:extLst>
      <p:ext uri="{BB962C8B-B14F-4D97-AF65-F5344CB8AC3E}">
        <p14:creationId xmlns:p14="http://schemas.microsoft.com/office/powerpoint/2010/main" val="283880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Literature Review</a:t>
            </a:r>
          </a:p>
        </p:txBody>
      </p:sp>
      <p:sp>
        <p:nvSpPr>
          <p:cNvPr id="4" name="Date Placeholder 3"/>
          <p:cNvSpPr>
            <a:spLocks noGrp="1"/>
          </p:cNvSpPr>
          <p:nvPr>
            <p:ph type="dt" sz="half" idx="10"/>
          </p:nvPr>
        </p:nvSpPr>
        <p:spPr/>
        <p:txBody>
          <a:bodyPr/>
          <a:lstStyle/>
          <a:p>
            <a:r>
              <a:rPr lang="en-CA" dirty="0" smtClean="0"/>
              <a:t>2016-04-29</a:t>
            </a:r>
            <a:endParaRPr lang="en-CA" dirty="0"/>
          </a:p>
        </p:txBody>
      </p:sp>
      <p:sp>
        <p:nvSpPr>
          <p:cNvPr id="5" name="Slide Number Placeholder 4"/>
          <p:cNvSpPr>
            <a:spLocks noGrp="1"/>
          </p:cNvSpPr>
          <p:nvPr>
            <p:ph type="sldNum" sz="quarter" idx="12"/>
          </p:nvPr>
        </p:nvSpPr>
        <p:spPr/>
        <p:txBody>
          <a:bodyPr/>
          <a:lstStyle/>
          <a:p>
            <a:fld id="{942E02F2-0A92-474D-875B-B70BCD0D961A}" type="slidenum">
              <a:rPr lang="en-CA" smtClean="0"/>
              <a:t>2</a:t>
            </a:fld>
            <a:endParaRPr lang="en-CA" dirty="0"/>
          </a:p>
        </p:txBody>
      </p:sp>
    </p:spTree>
    <p:extLst>
      <p:ext uri="{BB962C8B-B14F-4D97-AF65-F5344CB8AC3E}">
        <p14:creationId xmlns:p14="http://schemas.microsoft.com/office/powerpoint/2010/main" val="3539067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20</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90428" y="210064"/>
            <a:ext cx="8500258" cy="4522573"/>
          </a:xfrm>
          <a:prstGeom prst="rect">
            <a:avLst/>
          </a:prstGeom>
          <a:noFill/>
          <a:ln>
            <a:noFill/>
          </a:ln>
        </p:spPr>
      </p:pic>
      <p:sp>
        <p:nvSpPr>
          <p:cNvPr id="7" name="Content Placeholder 2"/>
          <p:cNvSpPr>
            <a:spLocks noGrp="1"/>
          </p:cNvSpPr>
          <p:nvPr>
            <p:ph idx="1"/>
          </p:nvPr>
        </p:nvSpPr>
        <p:spPr>
          <a:xfrm>
            <a:off x="390428" y="4732637"/>
            <a:ext cx="8500258" cy="1768797"/>
          </a:xfrm>
        </p:spPr>
        <p:txBody>
          <a:bodyPr>
            <a:normAutofit fontScale="92500" lnSpcReduction="10000"/>
          </a:bodyPr>
          <a:lstStyle/>
          <a:p>
            <a:r>
              <a:rPr lang="en-CA" b="1" dirty="0" smtClean="0"/>
              <a:t>Problem: </a:t>
            </a:r>
            <a:r>
              <a:rPr lang="en-CA" dirty="0" smtClean="0"/>
              <a:t>Privacy policies are in conflict. Facebook forbids user data from being used by third party ad networks but shares data with Zynga. Zynga allows data to be shared with AOL. AOL allows data to be shared with third party ad networks.</a:t>
            </a:r>
            <a:endParaRPr lang="en-CA" dirty="0"/>
          </a:p>
        </p:txBody>
      </p:sp>
    </p:spTree>
    <p:extLst>
      <p:ext uri="{BB962C8B-B14F-4D97-AF65-F5344CB8AC3E}">
        <p14:creationId xmlns:p14="http://schemas.microsoft.com/office/powerpoint/2010/main" val="1339114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Solution</a:t>
            </a:r>
          </a:p>
        </p:txBody>
      </p:sp>
      <p:sp>
        <p:nvSpPr>
          <p:cNvPr id="3" name="Content Placeholder 2"/>
          <p:cNvSpPr>
            <a:spLocks noGrp="1"/>
          </p:cNvSpPr>
          <p:nvPr>
            <p:ph idx="1"/>
          </p:nvPr>
        </p:nvSpPr>
        <p:spPr/>
        <p:txBody>
          <a:bodyPr/>
          <a:lstStyle/>
          <a:p>
            <a:r>
              <a:rPr lang="en-CA" dirty="0"/>
              <a:t>Breaux, T. D, et al</a:t>
            </a:r>
            <a:r>
              <a:rPr lang="en-CA" dirty="0" smtClean="0"/>
              <a:t>. provide a method for mining privacy policies to produce privacy requirements in their own SQL </a:t>
            </a:r>
            <a:r>
              <a:rPr lang="en-CA" dirty="0"/>
              <a:t>like </a:t>
            </a:r>
            <a:r>
              <a:rPr lang="en-CA" dirty="0" smtClean="0"/>
              <a:t>language.</a:t>
            </a:r>
          </a:p>
          <a:p>
            <a:r>
              <a:rPr lang="en-CA" dirty="0" smtClean="0"/>
              <a:t>This language can be </a:t>
            </a:r>
            <a:r>
              <a:rPr lang="en-CA" dirty="0"/>
              <a:t>converted into </a:t>
            </a:r>
            <a:r>
              <a:rPr lang="en-CA" dirty="0" smtClean="0"/>
              <a:t>Description Logic (a first-order logic for expressing knowledge) and used in reasoning tools to detect potential conflicts. </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21</a:t>
            </a:fld>
            <a:endParaRPr lang="en-CA"/>
          </a:p>
        </p:txBody>
      </p:sp>
    </p:spTree>
    <p:extLst>
      <p:ext uri="{BB962C8B-B14F-4D97-AF65-F5344CB8AC3E}">
        <p14:creationId xmlns:p14="http://schemas.microsoft.com/office/powerpoint/2010/main" val="282685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22</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32080" y="123568"/>
            <a:ext cx="8143908" cy="6120983"/>
          </a:xfrm>
          <a:prstGeom prst="rect">
            <a:avLst/>
          </a:prstGeom>
          <a:noFill/>
          <a:ln>
            <a:noFill/>
          </a:ln>
        </p:spPr>
      </p:pic>
    </p:spTree>
    <p:extLst>
      <p:ext uri="{BB962C8B-B14F-4D97-AF65-F5344CB8AC3E}">
        <p14:creationId xmlns:p14="http://schemas.microsoft.com/office/powerpoint/2010/main" val="4025776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Evaluation</a:t>
            </a:r>
          </a:p>
        </p:txBody>
      </p:sp>
      <p:sp>
        <p:nvSpPr>
          <p:cNvPr id="3" name="Content Placeholder 2"/>
          <p:cNvSpPr>
            <a:spLocks noGrp="1"/>
          </p:cNvSpPr>
          <p:nvPr>
            <p:ph idx="1"/>
          </p:nvPr>
        </p:nvSpPr>
        <p:spPr/>
        <p:txBody>
          <a:bodyPr/>
          <a:lstStyle/>
          <a:p>
            <a:r>
              <a:rPr lang="en-CA" dirty="0" smtClean="0"/>
              <a:t>They evaluate their tool by creating privacy requirements based on the privacy policies of Facebook, Zynga and AOL Advertising.</a:t>
            </a:r>
          </a:p>
          <a:p>
            <a:r>
              <a:rPr lang="en-CA" dirty="0" smtClean="0"/>
              <a:t>Resulting requirements found three conflicts between Facebook and Zynga’s privacy policies and one conflict the AOL policy had with it’s self.</a:t>
            </a:r>
          </a:p>
          <a:p>
            <a:r>
              <a:rPr lang="en-CA" dirty="0" smtClean="0"/>
              <a:t>Simulation also showed that the tools used </a:t>
            </a:r>
            <a:r>
              <a:rPr lang="en-CA" dirty="0"/>
              <a:t>by the </a:t>
            </a:r>
            <a:r>
              <a:rPr lang="en-CA" dirty="0" smtClean="0"/>
              <a:t>researchers scaled linearly with the sizes of the privacy policies.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23</a:t>
            </a:fld>
            <a:endParaRPr lang="en-CA"/>
          </a:p>
        </p:txBody>
      </p:sp>
    </p:spTree>
    <p:extLst>
      <p:ext uri="{BB962C8B-B14F-4D97-AF65-F5344CB8AC3E}">
        <p14:creationId xmlns:p14="http://schemas.microsoft.com/office/powerpoint/2010/main" val="2339459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CA" dirty="0"/>
              <a:t>Main Salient Points</a:t>
            </a:r>
          </a:p>
        </p:txBody>
      </p:sp>
      <p:sp>
        <p:nvSpPr>
          <p:cNvPr id="3" name="Content Placeholder 2"/>
          <p:cNvSpPr>
            <a:spLocks noGrp="1"/>
          </p:cNvSpPr>
          <p:nvPr>
            <p:ph idx="1"/>
          </p:nvPr>
        </p:nvSpPr>
        <p:spPr>
          <a:xfrm>
            <a:off x="628650" y="1223320"/>
            <a:ext cx="7886700" cy="5133032"/>
          </a:xfrm>
        </p:spPr>
        <p:txBody>
          <a:bodyPr>
            <a:normAutofit fontScale="92500" lnSpcReduction="10000"/>
          </a:bodyPr>
          <a:lstStyle/>
          <a:p>
            <a:r>
              <a:rPr lang="en-CA" dirty="0" smtClean="0"/>
              <a:t>Discovery of conflicts between policy requirements</a:t>
            </a:r>
          </a:p>
          <a:p>
            <a:pPr lvl="1"/>
            <a:r>
              <a:rPr lang="en-CA" dirty="0" smtClean="0"/>
              <a:t>Breaux</a:t>
            </a:r>
            <a:r>
              <a:rPr lang="fr-FR" dirty="0" smtClean="0"/>
              <a:t>, </a:t>
            </a:r>
            <a:r>
              <a:rPr lang="fr-FR" dirty="0"/>
              <a:t>T. D, et al. s</a:t>
            </a:r>
            <a:r>
              <a:rPr lang="fr-FR" dirty="0" smtClean="0"/>
              <a:t>how </a:t>
            </a:r>
            <a:r>
              <a:rPr lang="en-CA" dirty="0" smtClean="0"/>
              <a:t>that</a:t>
            </a:r>
            <a:r>
              <a:rPr lang="fr-FR" dirty="0" smtClean="0"/>
              <a:t> conflits </a:t>
            </a:r>
            <a:r>
              <a:rPr lang="en-CA" dirty="0" smtClean="0"/>
              <a:t>can</a:t>
            </a:r>
            <a:r>
              <a:rPr lang="fr-FR" dirty="0" smtClean="0"/>
              <a:t> </a:t>
            </a:r>
            <a:r>
              <a:rPr lang="en-CA" dirty="0" smtClean="0"/>
              <a:t>exist</a:t>
            </a:r>
            <a:r>
              <a:rPr lang="fr-FR" dirty="0" smtClean="0"/>
              <a:t> </a:t>
            </a:r>
            <a:r>
              <a:rPr lang="en-CA" dirty="0" smtClean="0"/>
              <a:t>between the privacy requirements of different organizations that share data as well as in some cases, conflicts with an organizations own requirements.</a:t>
            </a:r>
          </a:p>
          <a:p>
            <a:pPr lvl="1"/>
            <a:r>
              <a:rPr lang="en-CA" dirty="0" smtClean="0"/>
              <a:t>They provide a means for automatically detecting such conflicts.</a:t>
            </a:r>
          </a:p>
          <a:p>
            <a:r>
              <a:rPr lang="en-CA" dirty="0" smtClean="0"/>
              <a:t>Mining privacy requirements from existing privacy policies.</a:t>
            </a:r>
          </a:p>
          <a:p>
            <a:pPr lvl="1"/>
            <a:r>
              <a:rPr lang="en-CA" dirty="0" smtClean="0"/>
              <a:t>It is likely that clients will not fully know their </a:t>
            </a:r>
            <a:r>
              <a:rPr lang="en-CA" dirty="0"/>
              <a:t>privacy requirements when </a:t>
            </a:r>
            <a:r>
              <a:rPr lang="en-CA" dirty="0" smtClean="0"/>
              <a:t>specifying software. This leaves the potential for conflicts between what is required and what an organizations </a:t>
            </a:r>
            <a:r>
              <a:rPr lang="en-CA" dirty="0"/>
              <a:t>natural language privacy policies </a:t>
            </a:r>
            <a:r>
              <a:rPr lang="en-CA" dirty="0" smtClean="0"/>
              <a:t>state.</a:t>
            </a:r>
          </a:p>
          <a:p>
            <a:pPr lvl="1"/>
            <a:r>
              <a:rPr lang="en-CA" dirty="0" smtClean="0"/>
              <a:t>Developing privacy requirements based on existing privacy policies helps eliminate such conflicts.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24</a:t>
            </a:fld>
            <a:endParaRPr lang="en-CA"/>
          </a:p>
        </p:txBody>
      </p:sp>
    </p:spTree>
    <p:extLst>
      <p:ext uri="{BB962C8B-B14F-4D97-AF65-F5344CB8AC3E}">
        <p14:creationId xmlns:p14="http://schemas.microsoft.com/office/powerpoint/2010/main" val="3725406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284360"/>
            <a:ext cx="8711514" cy="2785847"/>
          </a:xfrm>
        </p:spPr>
        <p:txBody>
          <a:bodyPr>
            <a:noAutofit/>
          </a:bodyPr>
          <a:lstStyle/>
          <a:p>
            <a:r>
              <a:rPr lang="en-CA" sz="2800" dirty="0"/>
              <a:t>Thomas </a:t>
            </a:r>
            <a:r>
              <a:rPr lang="en-CA" sz="2800" dirty="0" err="1"/>
              <a:t>Scheffler</a:t>
            </a:r>
            <a:r>
              <a:rPr lang="en-CA" sz="2800" dirty="0"/>
              <a:t>, Bettina </a:t>
            </a:r>
            <a:r>
              <a:rPr lang="en-CA" sz="2800" dirty="0" err="1"/>
              <a:t>Schnor</a:t>
            </a:r>
            <a:r>
              <a:rPr lang="en-CA" sz="2800" dirty="0"/>
              <a:t>, </a:t>
            </a:r>
            <a:r>
              <a:rPr lang="en-CA" sz="2800" b="1" dirty="0"/>
              <a:t>“</a:t>
            </a:r>
            <a:r>
              <a:rPr lang="en-CA" sz="2800" b="1" dirty="0" smtClean="0"/>
              <a:t>Privacy Requirements For Embedded Sensor Devices”</a:t>
            </a:r>
            <a:r>
              <a:rPr lang="en-CA" sz="2800" dirty="0" smtClean="0"/>
              <a:t>. </a:t>
            </a:r>
            <a:r>
              <a:rPr lang="en-CA" sz="2800" i="1" dirty="0"/>
              <a:t>2005 IEEE 16th International Symposium on Personal, Indoor and Mobile Radio Communications</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25</a:t>
            </a:fld>
            <a:endParaRPr lang="en-CA"/>
          </a:p>
        </p:txBody>
      </p:sp>
      <p:sp>
        <p:nvSpPr>
          <p:cNvPr id="6" name="Oval 5"/>
          <p:cNvSpPr/>
          <p:nvPr/>
        </p:nvSpPr>
        <p:spPr>
          <a:xfrm>
            <a:off x="2205527"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827804"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092865" y="3491162"/>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18057431">
            <a:off x="2288723" y="2939047"/>
            <a:ext cx="1100301" cy="461665"/>
          </a:xfrm>
          <a:prstGeom prst="rect">
            <a:avLst/>
          </a:prstGeom>
          <a:noFill/>
        </p:spPr>
        <p:txBody>
          <a:bodyPr wrap="none" rtlCol="0">
            <a:spAutoFit/>
          </a:bodyPr>
          <a:lstStyle/>
          <a:p>
            <a:r>
              <a:rPr lang="en-CA" sz="2400" b="1" dirty="0" smtClean="0"/>
              <a:t>Privacy</a:t>
            </a:r>
            <a:endParaRPr lang="en-CA" sz="2400" b="1" dirty="0"/>
          </a:p>
        </p:txBody>
      </p:sp>
      <p:sp>
        <p:nvSpPr>
          <p:cNvPr id="10" name="TextBox 9"/>
          <p:cNvSpPr txBox="1"/>
          <p:nvPr/>
        </p:nvSpPr>
        <p:spPr>
          <a:xfrm rot="2905788">
            <a:off x="5710781" y="2804427"/>
            <a:ext cx="1247970" cy="461665"/>
          </a:xfrm>
          <a:prstGeom prst="rect">
            <a:avLst/>
          </a:prstGeom>
          <a:noFill/>
        </p:spPr>
        <p:txBody>
          <a:bodyPr wrap="none" rtlCol="0">
            <a:spAutoFit/>
          </a:bodyPr>
          <a:lstStyle/>
          <a:p>
            <a:r>
              <a:rPr lang="en-CA" sz="2400" b="1" dirty="0" smtClean="0"/>
              <a:t>Big Data</a:t>
            </a:r>
            <a:endParaRPr lang="en-CA" sz="2400" b="1" dirty="0"/>
          </a:p>
        </p:txBody>
      </p:sp>
      <p:sp>
        <p:nvSpPr>
          <p:cNvPr id="11" name="TextBox 10"/>
          <p:cNvSpPr txBox="1"/>
          <p:nvPr/>
        </p:nvSpPr>
        <p:spPr>
          <a:xfrm>
            <a:off x="3696806" y="5678210"/>
            <a:ext cx="1974002" cy="830997"/>
          </a:xfrm>
          <a:prstGeom prst="rect">
            <a:avLst/>
          </a:prstGeom>
          <a:noFill/>
        </p:spPr>
        <p:txBody>
          <a:bodyPr wrap="none" rtlCol="0">
            <a:spAutoFit/>
          </a:bodyPr>
          <a:lstStyle/>
          <a:p>
            <a:pPr algn="ctr"/>
            <a:r>
              <a:rPr lang="en-CA" sz="2400" b="1" dirty="0" smtClean="0"/>
              <a:t>Requirements</a:t>
            </a:r>
          </a:p>
          <a:p>
            <a:pPr algn="ctr"/>
            <a:r>
              <a:rPr lang="en-CA" sz="2400" b="1" dirty="0" smtClean="0"/>
              <a:t>Engineering</a:t>
            </a:r>
            <a:endParaRPr lang="en-CA" sz="2400" b="1" dirty="0"/>
          </a:p>
        </p:txBody>
      </p:sp>
      <p:sp>
        <p:nvSpPr>
          <p:cNvPr id="12" name="Oval 11"/>
          <p:cNvSpPr/>
          <p:nvPr/>
        </p:nvSpPr>
        <p:spPr>
          <a:xfrm>
            <a:off x="3474615" y="4516801"/>
            <a:ext cx="444381" cy="44438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32619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pPr marL="0" indent="0">
              <a:buNone/>
            </a:pPr>
            <a:r>
              <a:rPr lang="en-CA" dirty="0" err="1" smtClean="0"/>
              <a:t>Scheffler</a:t>
            </a:r>
            <a:r>
              <a:rPr lang="en-CA" dirty="0" smtClean="0"/>
              <a:t> T., et al. analyses the privacy issues that arise from the deployment of sensors in embedded devices and propose an atomic privacy </a:t>
            </a:r>
            <a:r>
              <a:rPr lang="en-CA" dirty="0"/>
              <a:t>parameter </a:t>
            </a:r>
            <a:r>
              <a:rPr lang="en-CA" dirty="0" smtClean="0"/>
              <a:t>language for documenting high-level privacy requirements. Possible privacy issues in such sensor networks are divided into three cases based on the who owns </a:t>
            </a:r>
            <a:r>
              <a:rPr lang="en-CA" dirty="0"/>
              <a:t>the systems along the data </a:t>
            </a:r>
            <a:r>
              <a:rPr lang="en-CA" dirty="0" smtClean="0"/>
              <a:t>analytics processing chain.</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26</a:t>
            </a:fld>
            <a:endParaRPr lang="en-CA"/>
          </a:p>
        </p:txBody>
      </p:sp>
    </p:spTree>
    <p:extLst>
      <p:ext uri="{BB962C8B-B14F-4D97-AF65-F5344CB8AC3E}">
        <p14:creationId xmlns:p14="http://schemas.microsoft.com/office/powerpoint/2010/main" val="3291020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47" y="3027034"/>
            <a:ext cx="8718115" cy="3329317"/>
          </a:xfrm>
        </p:spPr>
        <p:txBody>
          <a:bodyPr>
            <a:normAutofit fontScale="92500" lnSpcReduction="10000"/>
          </a:bodyPr>
          <a:lstStyle/>
          <a:p>
            <a:r>
              <a:rPr lang="en-CA" dirty="0" smtClean="0"/>
              <a:t>In the first case, they discuss the data owner (i.e. that person to whom the data describes) also owns the sensor device and controls the pre-processing stage.</a:t>
            </a:r>
          </a:p>
          <a:p>
            <a:r>
              <a:rPr lang="en-CA" dirty="0" smtClean="0"/>
              <a:t>Example given is a home network where a number of networked devices can be monitored by the home owner and reports sent to the manufacture at the home </a:t>
            </a:r>
            <a:r>
              <a:rPr lang="en-CA" dirty="0"/>
              <a:t>owners discretion</a:t>
            </a:r>
            <a:r>
              <a:rPr lang="en-CA" dirty="0" smtClean="0"/>
              <a:t>.</a:t>
            </a:r>
          </a:p>
          <a:p>
            <a:r>
              <a:rPr lang="en-CA" dirty="0" smtClean="0"/>
              <a:t>They conclude that no special privacy requirements are needed in this case as the data owner has full control.</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27</a:t>
            </a:fld>
            <a:endParaRPr lang="en-CA"/>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868" y="100609"/>
            <a:ext cx="6629682" cy="2926425"/>
          </a:xfrm>
          <a:prstGeom prst="rect">
            <a:avLst/>
          </a:prstGeom>
          <a:noFill/>
          <a:ln>
            <a:noFill/>
          </a:ln>
        </p:spPr>
      </p:pic>
    </p:spTree>
    <p:extLst>
      <p:ext uri="{BB962C8B-B14F-4D97-AF65-F5344CB8AC3E}">
        <p14:creationId xmlns:p14="http://schemas.microsoft.com/office/powerpoint/2010/main" val="2174525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28</a:t>
            </a:fld>
            <a:endParaRPr lang="en-CA"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5682" y="0"/>
            <a:ext cx="5829300" cy="2644735"/>
          </a:xfrm>
          <a:prstGeom prst="rect">
            <a:avLst/>
          </a:prstGeom>
          <a:noFill/>
          <a:ln>
            <a:noFill/>
          </a:ln>
        </p:spPr>
      </p:pic>
      <p:sp>
        <p:nvSpPr>
          <p:cNvPr id="7" name="Content Placeholder 2"/>
          <p:cNvSpPr txBox="1">
            <a:spLocks/>
          </p:cNvSpPr>
          <p:nvPr/>
        </p:nvSpPr>
        <p:spPr>
          <a:xfrm>
            <a:off x="237995" y="2530258"/>
            <a:ext cx="8655484" cy="39206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In the second case, the data owner does not own any part of the data processing chain. Both the pre-processing and post-processing stages are owned by a private data user that does not share the data with third parties with out the data owners consent.</a:t>
            </a:r>
          </a:p>
          <a:p>
            <a:r>
              <a:rPr lang="en-CA" dirty="0" smtClean="0"/>
              <a:t>Example given is mobile telephone networks where a provider can track and location </a:t>
            </a:r>
            <a:r>
              <a:rPr lang="en-CA" dirty="0"/>
              <a:t>and usage </a:t>
            </a:r>
            <a:r>
              <a:rPr lang="en-CA" dirty="0" smtClean="0"/>
              <a:t>of devices on it’s network.</a:t>
            </a:r>
          </a:p>
          <a:p>
            <a:r>
              <a:rPr lang="en-CA" dirty="0" smtClean="0"/>
              <a:t>They conclude that no special privacy requirements are needed as the user has to agree to the providers privacy and usage policies so they aware of the privacy issues involved.</a:t>
            </a:r>
            <a:endParaRPr lang="en-CA" dirty="0"/>
          </a:p>
        </p:txBody>
      </p:sp>
    </p:spTree>
    <p:extLst>
      <p:ext uri="{BB962C8B-B14F-4D97-AF65-F5344CB8AC3E}">
        <p14:creationId xmlns:p14="http://schemas.microsoft.com/office/powerpoint/2010/main" val="2698764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38" y="2968667"/>
            <a:ext cx="8793272" cy="3387683"/>
          </a:xfrm>
        </p:spPr>
        <p:txBody>
          <a:bodyPr/>
          <a:lstStyle/>
          <a:p>
            <a:r>
              <a:rPr lang="en-CA" dirty="0" smtClean="0"/>
              <a:t>The third case describes a sensor network deployed such that the data owner may not be aware of the data collection and the raw data (in the data pre-processing stage) may be </a:t>
            </a:r>
            <a:r>
              <a:rPr lang="en-CA" dirty="0"/>
              <a:t>publicly available</a:t>
            </a:r>
            <a:r>
              <a:rPr lang="en-CA" dirty="0" smtClean="0"/>
              <a:t>.</a:t>
            </a:r>
          </a:p>
          <a:p>
            <a:r>
              <a:rPr lang="en-CA" dirty="0" smtClean="0"/>
              <a:t>As no agreement is made with the data owner and the data may be made available publicly, it is argued that in this case special privacy requirements are needed.</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29</a:t>
            </a:fld>
            <a:endParaRPr lang="en-CA"/>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75365"/>
            <a:ext cx="5934075" cy="3257550"/>
          </a:xfrm>
          <a:prstGeom prst="rect">
            <a:avLst/>
          </a:prstGeom>
          <a:noFill/>
          <a:ln>
            <a:noFill/>
          </a:ln>
        </p:spPr>
      </p:pic>
    </p:spTree>
    <p:extLst>
      <p:ext uri="{BB962C8B-B14F-4D97-AF65-F5344CB8AC3E}">
        <p14:creationId xmlns:p14="http://schemas.microsoft.com/office/powerpoint/2010/main" val="133470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Literature Review</a:t>
            </a:r>
          </a:p>
        </p:txBody>
      </p:sp>
      <p:sp>
        <p:nvSpPr>
          <p:cNvPr id="4" name="Date Placeholder 3"/>
          <p:cNvSpPr>
            <a:spLocks noGrp="1"/>
          </p:cNvSpPr>
          <p:nvPr>
            <p:ph type="dt" sz="half" idx="10"/>
          </p:nvPr>
        </p:nvSpPr>
        <p:spPr/>
        <p:txBody>
          <a:bodyPr/>
          <a:lstStyle/>
          <a:p>
            <a:r>
              <a:rPr lang="en-CA" dirty="0" smtClean="0"/>
              <a:t>2016-04-29</a:t>
            </a:r>
            <a:endParaRPr lang="en-CA" dirty="0"/>
          </a:p>
        </p:txBody>
      </p:sp>
      <p:sp>
        <p:nvSpPr>
          <p:cNvPr id="5" name="Slide Number Placeholder 4"/>
          <p:cNvSpPr>
            <a:spLocks noGrp="1"/>
          </p:cNvSpPr>
          <p:nvPr>
            <p:ph type="sldNum" sz="quarter" idx="12"/>
          </p:nvPr>
        </p:nvSpPr>
        <p:spPr/>
        <p:txBody>
          <a:bodyPr/>
          <a:lstStyle/>
          <a:p>
            <a:fld id="{942E02F2-0A92-474D-875B-B70BCD0D961A}" type="slidenum">
              <a:rPr lang="en-CA" smtClean="0"/>
              <a:t>3</a:t>
            </a:fld>
            <a:endParaRPr lang="en-CA" dirty="0"/>
          </a:p>
        </p:txBody>
      </p:sp>
      <p:sp>
        <p:nvSpPr>
          <p:cNvPr id="6" name="Oval 5"/>
          <p:cNvSpPr/>
          <p:nvPr/>
        </p:nvSpPr>
        <p:spPr>
          <a:xfrm>
            <a:off x="2093720" y="1598064"/>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715997" y="1598064"/>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2981058" y="2835780"/>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18057431">
            <a:off x="2176916" y="2283665"/>
            <a:ext cx="1100301" cy="461665"/>
          </a:xfrm>
          <a:prstGeom prst="rect">
            <a:avLst/>
          </a:prstGeom>
          <a:noFill/>
        </p:spPr>
        <p:txBody>
          <a:bodyPr wrap="none" rtlCol="0">
            <a:spAutoFit/>
          </a:bodyPr>
          <a:lstStyle/>
          <a:p>
            <a:r>
              <a:rPr lang="en-CA" sz="2400" b="1" dirty="0" smtClean="0"/>
              <a:t>Privacy</a:t>
            </a:r>
            <a:endParaRPr lang="en-CA" sz="2400" b="1" dirty="0"/>
          </a:p>
        </p:txBody>
      </p:sp>
      <p:sp>
        <p:nvSpPr>
          <p:cNvPr id="11" name="TextBox 10"/>
          <p:cNvSpPr txBox="1"/>
          <p:nvPr/>
        </p:nvSpPr>
        <p:spPr>
          <a:xfrm rot="2905788">
            <a:off x="5598974" y="2149045"/>
            <a:ext cx="1247970" cy="461665"/>
          </a:xfrm>
          <a:prstGeom prst="rect">
            <a:avLst/>
          </a:prstGeom>
          <a:noFill/>
        </p:spPr>
        <p:txBody>
          <a:bodyPr wrap="none" rtlCol="0">
            <a:spAutoFit/>
          </a:bodyPr>
          <a:lstStyle/>
          <a:p>
            <a:r>
              <a:rPr lang="en-CA" sz="2400" b="1" dirty="0" smtClean="0"/>
              <a:t>Big Data</a:t>
            </a:r>
            <a:endParaRPr lang="en-CA" sz="2400" b="1" dirty="0"/>
          </a:p>
        </p:txBody>
      </p:sp>
      <p:sp>
        <p:nvSpPr>
          <p:cNvPr id="12" name="TextBox 11"/>
          <p:cNvSpPr txBox="1"/>
          <p:nvPr/>
        </p:nvSpPr>
        <p:spPr>
          <a:xfrm>
            <a:off x="3584999" y="5022828"/>
            <a:ext cx="1974002" cy="830997"/>
          </a:xfrm>
          <a:prstGeom prst="rect">
            <a:avLst/>
          </a:prstGeom>
          <a:noFill/>
        </p:spPr>
        <p:txBody>
          <a:bodyPr wrap="none" rtlCol="0">
            <a:spAutoFit/>
          </a:bodyPr>
          <a:lstStyle/>
          <a:p>
            <a:pPr algn="ctr"/>
            <a:r>
              <a:rPr lang="en-CA" sz="2400" b="1" dirty="0" smtClean="0"/>
              <a:t>Requirements</a:t>
            </a:r>
          </a:p>
          <a:p>
            <a:pPr algn="ctr"/>
            <a:r>
              <a:rPr lang="en-CA" sz="2400" b="1" dirty="0" smtClean="0"/>
              <a:t>Engineering</a:t>
            </a:r>
            <a:endParaRPr lang="en-CA" sz="2400" b="1" dirty="0"/>
          </a:p>
        </p:txBody>
      </p:sp>
      <p:sp>
        <p:nvSpPr>
          <p:cNvPr id="3" name="TextBox 2"/>
          <p:cNvSpPr txBox="1"/>
          <p:nvPr/>
        </p:nvSpPr>
        <p:spPr>
          <a:xfrm>
            <a:off x="3817278" y="1996867"/>
            <a:ext cx="1328249" cy="830997"/>
          </a:xfrm>
          <a:prstGeom prst="rect">
            <a:avLst/>
          </a:prstGeom>
          <a:noFill/>
        </p:spPr>
        <p:txBody>
          <a:bodyPr wrap="none" rtlCol="0">
            <a:spAutoFit/>
          </a:bodyPr>
          <a:lstStyle/>
          <a:p>
            <a:pPr algn="ctr"/>
            <a:r>
              <a:rPr lang="en-CA" sz="1600" b="1" dirty="0" smtClean="0"/>
              <a:t>Enforcement,</a:t>
            </a:r>
          </a:p>
          <a:p>
            <a:pPr algn="ctr"/>
            <a:r>
              <a:rPr lang="en-CA" sz="1600" b="1" dirty="0" smtClean="0"/>
              <a:t>Policy, Issues</a:t>
            </a:r>
            <a:endParaRPr lang="en-CA" sz="1100" b="1" dirty="0" smtClean="0"/>
          </a:p>
          <a:p>
            <a:pPr algn="ctr"/>
            <a:r>
              <a:rPr lang="en-CA" sz="1600" b="1" dirty="0" smtClean="0"/>
              <a:t>&amp; Awareness</a:t>
            </a:r>
            <a:endParaRPr lang="en-CA" sz="1600" b="1" dirty="0"/>
          </a:p>
        </p:txBody>
      </p:sp>
      <p:sp>
        <p:nvSpPr>
          <p:cNvPr id="13" name="TextBox 12"/>
          <p:cNvSpPr txBox="1"/>
          <p:nvPr/>
        </p:nvSpPr>
        <p:spPr>
          <a:xfrm>
            <a:off x="2877153" y="3682610"/>
            <a:ext cx="1374864" cy="830997"/>
          </a:xfrm>
          <a:prstGeom prst="rect">
            <a:avLst/>
          </a:prstGeom>
          <a:noFill/>
        </p:spPr>
        <p:txBody>
          <a:bodyPr wrap="none" rtlCol="0">
            <a:spAutoFit/>
          </a:bodyPr>
          <a:lstStyle/>
          <a:p>
            <a:pPr algn="ctr"/>
            <a:r>
              <a:rPr lang="en-CA" sz="1600" b="1" dirty="0" smtClean="0"/>
              <a:t>Privacy </a:t>
            </a:r>
          </a:p>
          <a:p>
            <a:pPr algn="ctr"/>
            <a:r>
              <a:rPr lang="en-CA" sz="1600" b="1" dirty="0" smtClean="0"/>
              <a:t>Requirements</a:t>
            </a:r>
          </a:p>
          <a:p>
            <a:pPr algn="ctr"/>
            <a:r>
              <a:rPr lang="en-CA" sz="1600" b="1" dirty="0" smtClean="0"/>
              <a:t>Engineering</a:t>
            </a:r>
            <a:endParaRPr lang="en-CA" sz="1600" b="1" dirty="0"/>
          </a:p>
        </p:txBody>
      </p:sp>
      <p:sp>
        <p:nvSpPr>
          <p:cNvPr id="14" name="TextBox 13"/>
          <p:cNvSpPr txBox="1"/>
          <p:nvPr/>
        </p:nvSpPr>
        <p:spPr>
          <a:xfrm>
            <a:off x="4749648" y="3560118"/>
            <a:ext cx="1421350" cy="830997"/>
          </a:xfrm>
          <a:prstGeom prst="rect">
            <a:avLst/>
          </a:prstGeom>
          <a:noFill/>
        </p:spPr>
        <p:txBody>
          <a:bodyPr wrap="none" rtlCol="0">
            <a:spAutoFit/>
          </a:bodyPr>
          <a:lstStyle/>
          <a:p>
            <a:pPr algn="ctr"/>
            <a:r>
              <a:rPr lang="en-CA" sz="1600" b="1" dirty="0" smtClean="0"/>
              <a:t>Big Data</a:t>
            </a:r>
          </a:p>
          <a:p>
            <a:pPr algn="ctr"/>
            <a:r>
              <a:rPr lang="en-CA" sz="1600" b="1" dirty="0" smtClean="0"/>
              <a:t> Requirements</a:t>
            </a:r>
          </a:p>
          <a:p>
            <a:pPr algn="ctr"/>
            <a:r>
              <a:rPr lang="en-CA" sz="1600" b="1" dirty="0" smtClean="0"/>
              <a:t>Engineering</a:t>
            </a:r>
            <a:endParaRPr lang="en-CA" sz="1600" b="1" dirty="0"/>
          </a:p>
        </p:txBody>
      </p:sp>
      <p:sp>
        <p:nvSpPr>
          <p:cNvPr id="15" name="TextBox 14"/>
          <p:cNvSpPr txBox="1"/>
          <p:nvPr/>
        </p:nvSpPr>
        <p:spPr>
          <a:xfrm>
            <a:off x="3705645" y="3071984"/>
            <a:ext cx="1551515" cy="830997"/>
          </a:xfrm>
          <a:prstGeom prst="rect">
            <a:avLst/>
          </a:prstGeom>
          <a:noFill/>
        </p:spPr>
        <p:txBody>
          <a:bodyPr wrap="none" rtlCol="0">
            <a:spAutoFit/>
          </a:bodyPr>
          <a:lstStyle/>
          <a:p>
            <a:pPr algn="ctr"/>
            <a:r>
              <a:rPr lang="en-CA" sz="1600" b="1" dirty="0" smtClean="0"/>
              <a:t>Big Data Privacy</a:t>
            </a:r>
          </a:p>
          <a:p>
            <a:pPr algn="ctr"/>
            <a:r>
              <a:rPr lang="en-CA" sz="1600" b="1" dirty="0" smtClean="0"/>
              <a:t> Requirements</a:t>
            </a:r>
          </a:p>
          <a:p>
            <a:pPr algn="ctr"/>
            <a:r>
              <a:rPr lang="en-CA" sz="1600" b="1" dirty="0" smtClean="0"/>
              <a:t>Engineering</a:t>
            </a:r>
            <a:endParaRPr lang="en-CA" sz="1600" b="1" dirty="0"/>
          </a:p>
        </p:txBody>
      </p:sp>
    </p:spTree>
    <p:extLst>
      <p:ext uri="{BB962C8B-B14F-4D97-AF65-F5344CB8AC3E}">
        <p14:creationId xmlns:p14="http://schemas.microsoft.com/office/powerpoint/2010/main" val="1549945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1145"/>
            <a:ext cx="7886700" cy="5625818"/>
          </a:xfrm>
        </p:spPr>
        <p:txBody>
          <a:bodyPr/>
          <a:lstStyle/>
          <a:p>
            <a:r>
              <a:rPr lang="en-CA" dirty="0" smtClean="0"/>
              <a:t>The following privacy risks are identified in regards to sensor networks:</a:t>
            </a:r>
          </a:p>
          <a:p>
            <a:pPr lvl="1"/>
            <a:r>
              <a:rPr lang="en-CA" dirty="0" smtClean="0"/>
              <a:t>“Secrecy </a:t>
            </a:r>
            <a:r>
              <a:rPr lang="en-CA" dirty="0"/>
              <a:t>is at risk when the whereabouts, the preferences and actions of an individual become publicly </a:t>
            </a:r>
            <a:r>
              <a:rPr lang="en-CA" dirty="0" smtClean="0"/>
              <a:t>available.”</a:t>
            </a:r>
          </a:p>
          <a:p>
            <a:pPr lvl="1"/>
            <a:r>
              <a:rPr lang="en-CA" dirty="0" smtClean="0"/>
              <a:t>“Sensor </a:t>
            </a:r>
            <a:r>
              <a:rPr lang="en-CA" dirty="0"/>
              <a:t>networks have the potential to identify and attribute previously anonymous actions of the data owner, possibly without her knowledge or consent</a:t>
            </a:r>
            <a:r>
              <a:rPr lang="en-CA" dirty="0" smtClean="0"/>
              <a:t>.”</a:t>
            </a:r>
          </a:p>
          <a:p>
            <a:pPr lvl="1"/>
            <a:r>
              <a:rPr lang="en-CA" dirty="0" smtClean="0"/>
              <a:t>“The </a:t>
            </a:r>
            <a:r>
              <a:rPr lang="en-CA" dirty="0"/>
              <a:t>solitude of the data owner is at risk through the surveillance potential of embedded and networked devices in the home and other places</a:t>
            </a:r>
            <a:r>
              <a:rPr lang="en-CA" dirty="0" smtClean="0"/>
              <a:t>.”</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30</a:t>
            </a:fld>
            <a:endParaRPr lang="en-CA"/>
          </a:p>
        </p:txBody>
      </p:sp>
    </p:spTree>
    <p:extLst>
      <p:ext uri="{BB962C8B-B14F-4D97-AF65-F5344CB8AC3E}">
        <p14:creationId xmlns:p14="http://schemas.microsoft.com/office/powerpoint/2010/main" val="3473633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Solution</a:t>
            </a:r>
          </a:p>
        </p:txBody>
      </p:sp>
      <p:sp>
        <p:nvSpPr>
          <p:cNvPr id="3" name="Content Placeholder 2"/>
          <p:cNvSpPr>
            <a:spLocks noGrp="1"/>
          </p:cNvSpPr>
          <p:nvPr>
            <p:ph idx="1"/>
          </p:nvPr>
        </p:nvSpPr>
        <p:spPr/>
        <p:txBody>
          <a:bodyPr/>
          <a:lstStyle/>
          <a:p>
            <a:r>
              <a:rPr lang="en-CA" dirty="0" err="1"/>
              <a:t>Scheffler</a:t>
            </a:r>
            <a:r>
              <a:rPr lang="en-CA" dirty="0"/>
              <a:t> T., et al. argue that privacy protection in the third case must start at the source (the sensor device) and that privacy requirements are needed for each individual device</a:t>
            </a:r>
            <a:r>
              <a:rPr lang="en-CA" dirty="0" smtClean="0"/>
              <a:t>.</a:t>
            </a:r>
          </a:p>
          <a:p>
            <a:r>
              <a:rPr lang="en-CA" dirty="0" smtClean="0"/>
              <a:t>They provide a high-level </a:t>
            </a:r>
            <a:r>
              <a:rPr lang="en-CA" dirty="0"/>
              <a:t>atomic privacy parameter language for documenting </a:t>
            </a:r>
            <a:r>
              <a:rPr lang="en-CA" dirty="0" smtClean="0"/>
              <a:t>high-level requirements (i.e. ones that apply to a whole system and not individual devices).</a:t>
            </a:r>
          </a:p>
          <a:p>
            <a:r>
              <a:rPr lang="en-CA" dirty="0" smtClean="0"/>
              <a:t>Converting this high-level language into device </a:t>
            </a:r>
            <a:r>
              <a:rPr lang="en-CA" dirty="0"/>
              <a:t>specific policies/requirements </a:t>
            </a:r>
            <a:r>
              <a:rPr lang="en-CA" dirty="0" smtClean="0"/>
              <a:t>is left to future work.</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31</a:t>
            </a:fld>
            <a:endParaRPr lang="en-CA"/>
          </a:p>
        </p:txBody>
      </p:sp>
    </p:spTree>
    <p:extLst>
      <p:ext uri="{BB962C8B-B14F-4D97-AF65-F5344CB8AC3E}">
        <p14:creationId xmlns:p14="http://schemas.microsoft.com/office/powerpoint/2010/main" val="1619063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Main Salient Points</a:t>
            </a:r>
          </a:p>
        </p:txBody>
      </p:sp>
      <p:sp>
        <p:nvSpPr>
          <p:cNvPr id="3" name="Content Placeholder 2"/>
          <p:cNvSpPr>
            <a:spLocks noGrp="1"/>
          </p:cNvSpPr>
          <p:nvPr>
            <p:ph idx="1"/>
          </p:nvPr>
        </p:nvSpPr>
        <p:spPr/>
        <p:txBody>
          <a:bodyPr/>
          <a:lstStyle/>
          <a:p>
            <a:r>
              <a:rPr lang="en-CA" dirty="0"/>
              <a:t>Mapping of privacy requirements into high-level privacy </a:t>
            </a:r>
            <a:r>
              <a:rPr lang="en-CA" dirty="0" smtClean="0"/>
              <a:t>policies</a:t>
            </a:r>
          </a:p>
          <a:p>
            <a:pPr lvl="1"/>
            <a:r>
              <a:rPr lang="en-CA" dirty="0" smtClean="0"/>
              <a:t>Representing privacy requirements in formal or semi-formal high-level privacy policies allows for a common way to talk and reason about privacy requirements.</a:t>
            </a:r>
          </a:p>
          <a:p>
            <a:pPr lvl="1"/>
            <a:r>
              <a:rPr lang="en-CA" dirty="0" smtClean="0"/>
              <a:t>They claim </a:t>
            </a:r>
            <a:r>
              <a:rPr lang="en-CA" dirty="0" smtClean="0"/>
              <a:t>works is </a:t>
            </a:r>
            <a:r>
              <a:rPr lang="en-CA" dirty="0" smtClean="0"/>
              <a:t>underway</a:t>
            </a:r>
            <a:r>
              <a:rPr lang="en-CA" dirty="0" smtClean="0"/>
              <a:t> </a:t>
            </a:r>
            <a:r>
              <a:rPr lang="en-CA" dirty="0" smtClean="0"/>
              <a:t>towards an automated process that would help break high-level system wide privacy requirements into </a:t>
            </a:r>
            <a:r>
              <a:rPr lang="en-CA" dirty="0"/>
              <a:t>device </a:t>
            </a:r>
            <a:r>
              <a:rPr lang="en-CA" dirty="0" smtClean="0"/>
              <a:t>specific requirements</a:t>
            </a:r>
            <a:r>
              <a:rPr lang="en-CA" dirty="0" smtClean="0"/>
              <a:t>.</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32</a:t>
            </a:fld>
            <a:endParaRPr lang="en-CA"/>
          </a:p>
        </p:txBody>
      </p:sp>
    </p:spTree>
    <p:extLst>
      <p:ext uri="{BB962C8B-B14F-4D97-AF65-F5344CB8AC3E}">
        <p14:creationId xmlns:p14="http://schemas.microsoft.com/office/powerpoint/2010/main" val="984273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8" y="6201"/>
            <a:ext cx="8893480" cy="2478282"/>
          </a:xfrm>
        </p:spPr>
        <p:txBody>
          <a:bodyPr>
            <a:noAutofit/>
          </a:bodyPr>
          <a:lstStyle/>
          <a:p>
            <a:r>
              <a:rPr lang="en-CA" sz="2800" dirty="0" err="1"/>
              <a:t>Jutla</a:t>
            </a:r>
            <a:r>
              <a:rPr lang="en-CA" sz="2800" dirty="0"/>
              <a:t>, D. N., </a:t>
            </a:r>
            <a:r>
              <a:rPr lang="en-CA" sz="2800" dirty="0" err="1"/>
              <a:t>Bodorik</a:t>
            </a:r>
            <a:r>
              <a:rPr lang="en-CA" sz="2800" dirty="0"/>
              <a:t>, P., &amp; Ali, S. (2013, June). </a:t>
            </a:r>
            <a:r>
              <a:rPr lang="en-CA" sz="2800" b="1" dirty="0"/>
              <a:t>Engineering privacy for big data apps with the unified modeling language.</a:t>
            </a:r>
            <a:r>
              <a:rPr lang="en-CA" sz="2800" dirty="0"/>
              <a:t> </a:t>
            </a:r>
            <a:r>
              <a:rPr lang="en-CA" sz="2800" i="1" dirty="0"/>
              <a:t>In Big Data (</a:t>
            </a:r>
            <a:r>
              <a:rPr lang="en-CA" sz="2800" i="1" dirty="0" err="1"/>
              <a:t>BigData</a:t>
            </a:r>
            <a:r>
              <a:rPr lang="en-CA" sz="2800" i="1" dirty="0"/>
              <a:t> Congress), 2013 IEEE International Congress on </a:t>
            </a:r>
            <a:r>
              <a:rPr lang="en-CA" sz="2800" dirty="0"/>
              <a:t>(pp. </a:t>
            </a:r>
            <a:r>
              <a:rPr lang="en-CA" sz="2800" dirty="0" smtClean="0"/>
              <a:t>38). </a:t>
            </a:r>
            <a:r>
              <a:rPr lang="en-CA" sz="2800" dirty="0"/>
              <a:t>IEEE.</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33</a:t>
            </a:fld>
            <a:endParaRPr lang="en-CA"/>
          </a:p>
        </p:txBody>
      </p:sp>
      <p:sp>
        <p:nvSpPr>
          <p:cNvPr id="6" name="Oval 5"/>
          <p:cNvSpPr/>
          <p:nvPr/>
        </p:nvSpPr>
        <p:spPr>
          <a:xfrm>
            <a:off x="2205527"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827804"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092865" y="3491162"/>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18057431">
            <a:off x="2288723" y="2939047"/>
            <a:ext cx="1100301" cy="461665"/>
          </a:xfrm>
          <a:prstGeom prst="rect">
            <a:avLst/>
          </a:prstGeom>
          <a:noFill/>
        </p:spPr>
        <p:txBody>
          <a:bodyPr wrap="none" rtlCol="0">
            <a:spAutoFit/>
          </a:bodyPr>
          <a:lstStyle/>
          <a:p>
            <a:r>
              <a:rPr lang="en-CA" sz="2400" b="1" dirty="0" smtClean="0"/>
              <a:t>Privacy</a:t>
            </a:r>
            <a:endParaRPr lang="en-CA" sz="2400" b="1" dirty="0"/>
          </a:p>
        </p:txBody>
      </p:sp>
      <p:sp>
        <p:nvSpPr>
          <p:cNvPr id="10" name="TextBox 9"/>
          <p:cNvSpPr txBox="1"/>
          <p:nvPr/>
        </p:nvSpPr>
        <p:spPr>
          <a:xfrm rot="2905788">
            <a:off x="5710781" y="2804427"/>
            <a:ext cx="1247970" cy="461665"/>
          </a:xfrm>
          <a:prstGeom prst="rect">
            <a:avLst/>
          </a:prstGeom>
          <a:noFill/>
        </p:spPr>
        <p:txBody>
          <a:bodyPr wrap="none" rtlCol="0">
            <a:spAutoFit/>
          </a:bodyPr>
          <a:lstStyle/>
          <a:p>
            <a:r>
              <a:rPr lang="en-CA" sz="2400" b="1" dirty="0" smtClean="0"/>
              <a:t>Big Data</a:t>
            </a:r>
            <a:endParaRPr lang="en-CA" sz="2400" b="1" dirty="0"/>
          </a:p>
        </p:txBody>
      </p:sp>
      <p:sp>
        <p:nvSpPr>
          <p:cNvPr id="11" name="TextBox 10"/>
          <p:cNvSpPr txBox="1"/>
          <p:nvPr/>
        </p:nvSpPr>
        <p:spPr>
          <a:xfrm>
            <a:off x="3696806" y="5678210"/>
            <a:ext cx="1974002" cy="830997"/>
          </a:xfrm>
          <a:prstGeom prst="rect">
            <a:avLst/>
          </a:prstGeom>
          <a:noFill/>
        </p:spPr>
        <p:txBody>
          <a:bodyPr wrap="none" rtlCol="0">
            <a:spAutoFit/>
          </a:bodyPr>
          <a:lstStyle/>
          <a:p>
            <a:pPr algn="ctr"/>
            <a:r>
              <a:rPr lang="en-CA" sz="2400" b="1" dirty="0" smtClean="0"/>
              <a:t>Requirements</a:t>
            </a:r>
          </a:p>
          <a:p>
            <a:pPr algn="ctr"/>
            <a:r>
              <a:rPr lang="en-CA" sz="2400" b="1" dirty="0" smtClean="0"/>
              <a:t>Engineering</a:t>
            </a:r>
            <a:endParaRPr lang="en-CA" sz="2400" b="1" dirty="0"/>
          </a:p>
        </p:txBody>
      </p:sp>
      <p:sp>
        <p:nvSpPr>
          <p:cNvPr id="12" name="Oval 11"/>
          <p:cNvSpPr/>
          <p:nvPr/>
        </p:nvSpPr>
        <p:spPr>
          <a:xfrm>
            <a:off x="4387387" y="3976035"/>
            <a:ext cx="444381" cy="44438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6706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pPr marL="0" indent="0">
              <a:buNone/>
            </a:pPr>
            <a:r>
              <a:rPr lang="en-CA" dirty="0" err="1"/>
              <a:t>Jutla</a:t>
            </a:r>
            <a:r>
              <a:rPr lang="en-CA" dirty="0"/>
              <a:t>, D. N., </a:t>
            </a:r>
            <a:r>
              <a:rPr lang="en-CA" dirty="0" smtClean="0"/>
              <a:t>et al</a:t>
            </a:r>
            <a:r>
              <a:rPr lang="en-CA" dirty="0"/>
              <a:t>. </a:t>
            </a:r>
            <a:r>
              <a:rPr lang="en-CA" dirty="0" smtClean="0"/>
              <a:t>demonstrate an extension to UML use case diagrams to support notions of privacy and Big Data. </a:t>
            </a:r>
            <a:r>
              <a:rPr lang="en-CA" dirty="0"/>
              <a:t>Their extensions </a:t>
            </a:r>
            <a:r>
              <a:rPr lang="en-CA" dirty="0" smtClean="0"/>
              <a:t>are implemented as a new ribbon </a:t>
            </a:r>
            <a:r>
              <a:rPr lang="en-CA" dirty="0"/>
              <a:t>for Microsoft </a:t>
            </a:r>
            <a:r>
              <a:rPr lang="en-CA" dirty="0" smtClean="0"/>
              <a:t>Visio UML diagrams called the Privacy by Design (</a:t>
            </a:r>
            <a:r>
              <a:rPr lang="en-CA" dirty="0" err="1" smtClean="0"/>
              <a:t>PbD</a:t>
            </a:r>
            <a:r>
              <a:rPr lang="en-CA" dirty="0" smtClean="0"/>
              <a:t>) ribbon. </a:t>
            </a:r>
          </a:p>
          <a:p>
            <a:pPr marL="0" indent="0">
              <a:buNone/>
            </a:pPr>
            <a:endParaRPr lang="en-CA" dirty="0"/>
          </a:p>
          <a:p>
            <a:pPr marL="0" indent="0">
              <a:buNone/>
            </a:pPr>
            <a:r>
              <a:rPr lang="en-CA" dirty="0" err="1"/>
              <a:t>Jutla</a:t>
            </a:r>
            <a:r>
              <a:rPr lang="en-CA" dirty="0"/>
              <a:t>, D. N., et al</a:t>
            </a:r>
            <a:r>
              <a:rPr lang="en-CA" dirty="0" smtClean="0"/>
              <a:t>. evaluate their extension by showing how it is able to model parts of the privacy requirements for a Big Data health care use case.</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34</a:t>
            </a:fld>
            <a:endParaRPr lang="en-CA"/>
          </a:p>
        </p:txBody>
      </p:sp>
    </p:spTree>
    <p:extLst>
      <p:ext uri="{BB962C8B-B14F-4D97-AF65-F5344CB8AC3E}">
        <p14:creationId xmlns:p14="http://schemas.microsoft.com/office/powerpoint/2010/main" val="3634542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35</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50619" y="214473"/>
            <a:ext cx="8505281" cy="6324440"/>
          </a:xfrm>
          <a:prstGeom prst="rect">
            <a:avLst/>
          </a:prstGeom>
          <a:noFill/>
          <a:ln>
            <a:noFill/>
          </a:ln>
        </p:spPr>
      </p:pic>
    </p:spTree>
    <p:extLst>
      <p:ext uri="{BB962C8B-B14F-4D97-AF65-F5344CB8AC3E}">
        <p14:creationId xmlns:p14="http://schemas.microsoft.com/office/powerpoint/2010/main" val="3145439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0832"/>
            <a:ext cx="7886700" cy="6225436"/>
          </a:xfrm>
        </p:spPr>
        <p:txBody>
          <a:bodyPr>
            <a:normAutofit/>
          </a:bodyPr>
          <a:lstStyle/>
          <a:p>
            <a:r>
              <a:rPr lang="en-CA" dirty="0" smtClean="0"/>
              <a:t>Ribbon allows users to drag and drop privacy services into their UML use case diagram.</a:t>
            </a:r>
          </a:p>
          <a:p>
            <a:r>
              <a:rPr lang="en-CA" dirty="0" smtClean="0"/>
              <a:t>Example:</a:t>
            </a:r>
          </a:p>
          <a:p>
            <a:endParaRPr lang="en-CA" dirty="0"/>
          </a:p>
          <a:p>
            <a:endParaRPr lang="en-CA" dirty="0" smtClean="0"/>
          </a:p>
          <a:p>
            <a:endParaRPr lang="en-CA" dirty="0"/>
          </a:p>
          <a:p>
            <a:endParaRPr lang="en-CA" dirty="0" smtClean="0"/>
          </a:p>
          <a:p>
            <a:endParaRPr lang="en-CA" dirty="0"/>
          </a:p>
          <a:p>
            <a:endParaRPr lang="en-CA" dirty="0" smtClean="0"/>
          </a:p>
          <a:p>
            <a:r>
              <a:rPr lang="en-CA" dirty="0" smtClean="0"/>
              <a:t>This figure shows a simple traditional use case where a data scientist is able to view alternative patient treatments. However, no privacy requirements are shown/documented.</a:t>
            </a:r>
          </a:p>
          <a:p>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36</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81292" y="1936713"/>
            <a:ext cx="6181415" cy="2704369"/>
          </a:xfrm>
          <a:prstGeom prst="rect">
            <a:avLst/>
          </a:prstGeom>
          <a:noFill/>
          <a:ln>
            <a:noFill/>
          </a:ln>
        </p:spPr>
      </p:pic>
    </p:spTree>
    <p:extLst>
      <p:ext uri="{BB962C8B-B14F-4D97-AF65-F5344CB8AC3E}">
        <p14:creationId xmlns:p14="http://schemas.microsoft.com/office/powerpoint/2010/main" val="3522658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5364"/>
            <a:ext cx="7886700" cy="6001599"/>
          </a:xfrm>
        </p:spPr>
        <p:txBody>
          <a:bodyPr/>
          <a:lstStyle/>
          <a:p>
            <a:r>
              <a:rPr lang="en-CA" dirty="0" smtClean="0"/>
              <a:t>With </a:t>
            </a:r>
            <a:r>
              <a:rPr lang="en-CA" dirty="0"/>
              <a:t>the extensions </a:t>
            </a:r>
            <a:r>
              <a:rPr lang="en-CA" dirty="0" smtClean="0"/>
              <a:t>the use case with privacy requirements would look like so:</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37</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28650" y="925708"/>
            <a:ext cx="8189673" cy="5795768"/>
          </a:xfrm>
          <a:prstGeom prst="rect">
            <a:avLst/>
          </a:prstGeom>
          <a:noFill/>
          <a:ln>
            <a:noFill/>
          </a:ln>
        </p:spPr>
      </p:pic>
    </p:spTree>
    <p:extLst>
      <p:ext uri="{BB962C8B-B14F-4D97-AF65-F5344CB8AC3E}">
        <p14:creationId xmlns:p14="http://schemas.microsoft.com/office/powerpoint/2010/main" val="3578567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99892"/>
            <a:ext cx="7886700" cy="2288589"/>
          </a:xfrm>
        </p:spPr>
        <p:txBody>
          <a:bodyPr>
            <a:normAutofit fontScale="92500" lnSpcReduction="10000"/>
          </a:bodyPr>
          <a:lstStyle/>
          <a:p>
            <a:r>
              <a:rPr lang="en-CA" dirty="0" smtClean="0"/>
              <a:t>The super container on the line between the actor and the view represents the </a:t>
            </a:r>
            <a:r>
              <a:rPr lang="en-CA" dirty="0" smtClean="0"/>
              <a:t>privacy requirements </a:t>
            </a:r>
            <a:r>
              <a:rPr lang="en-CA" dirty="0" smtClean="0"/>
              <a:t>that must be met for </a:t>
            </a:r>
            <a:r>
              <a:rPr lang="en-CA" dirty="0"/>
              <a:t>this communication to </a:t>
            </a:r>
            <a:r>
              <a:rPr lang="en-CA" dirty="0" smtClean="0"/>
              <a:t>proceed.</a:t>
            </a:r>
          </a:p>
          <a:p>
            <a:r>
              <a:rPr lang="en-CA" dirty="0" smtClean="0"/>
              <a:t>In this case the certain data must </a:t>
            </a:r>
            <a:r>
              <a:rPr lang="en-CA" dirty="0"/>
              <a:t>be anonymized </a:t>
            </a:r>
            <a:r>
              <a:rPr lang="en-CA" dirty="0" smtClean="0"/>
              <a:t>and an agreement is required in regards to the storage and use of the data. </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38</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80420" y="-88899"/>
            <a:ext cx="6060249" cy="4288791"/>
          </a:xfrm>
          <a:prstGeom prst="rect">
            <a:avLst/>
          </a:prstGeom>
          <a:noFill/>
          <a:ln>
            <a:noFill/>
          </a:ln>
        </p:spPr>
      </p:pic>
    </p:spTree>
    <p:extLst>
      <p:ext uri="{BB962C8B-B14F-4D97-AF65-F5344CB8AC3E}">
        <p14:creationId xmlns:p14="http://schemas.microsoft.com/office/powerpoint/2010/main" val="3635246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5572"/>
            <a:ext cx="7886700" cy="6187858"/>
          </a:xfrm>
        </p:spPr>
        <p:txBody>
          <a:bodyPr>
            <a:normAutofit lnSpcReduction="10000"/>
          </a:bodyPr>
          <a:lstStyle/>
          <a:p>
            <a:r>
              <a:rPr lang="en-CA" dirty="0" smtClean="0"/>
              <a:t>The same notation can also be used to describe use cases with multiple actors and views.</a:t>
            </a:r>
          </a:p>
          <a:p>
            <a:r>
              <a:rPr lang="en-CA" dirty="0" smtClean="0"/>
              <a:t>For example for this traditional UML use case:</a:t>
            </a:r>
          </a:p>
          <a:p>
            <a:endParaRPr lang="en-CA" dirty="0"/>
          </a:p>
          <a:p>
            <a:endParaRPr lang="en-CA" dirty="0" smtClean="0"/>
          </a:p>
          <a:p>
            <a:endParaRPr lang="en-CA" dirty="0"/>
          </a:p>
          <a:p>
            <a:pPr marL="0" indent="0">
              <a:buNone/>
            </a:pPr>
            <a:endParaRPr lang="en-CA" dirty="0" smtClean="0"/>
          </a:p>
          <a:p>
            <a:pPr marL="0" indent="0">
              <a:buNone/>
            </a:pPr>
            <a:endParaRPr lang="en-CA" dirty="0"/>
          </a:p>
          <a:p>
            <a:endParaRPr lang="en-CA" dirty="0" smtClean="0"/>
          </a:p>
          <a:p>
            <a:pPr marL="0" indent="0">
              <a:buNone/>
            </a:pPr>
            <a:endParaRPr lang="en-CA" dirty="0"/>
          </a:p>
          <a:p>
            <a:r>
              <a:rPr lang="en-CA" dirty="0" smtClean="0"/>
              <a:t>That adds a doctor that needs to review recommended treatments. The following extended UML diagram can be used to show privacy requirements.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39</a:t>
            </a:fld>
            <a:endParaRPr lang="en-CA"/>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542327" y="1624113"/>
            <a:ext cx="3915623" cy="3258437"/>
          </a:xfrm>
          <a:prstGeom prst="rect">
            <a:avLst/>
          </a:prstGeom>
          <a:noFill/>
          <a:ln>
            <a:noFill/>
          </a:ln>
        </p:spPr>
      </p:pic>
    </p:spTree>
    <p:extLst>
      <p:ext uri="{BB962C8B-B14F-4D97-AF65-F5344CB8AC3E}">
        <p14:creationId xmlns:p14="http://schemas.microsoft.com/office/powerpoint/2010/main" val="311432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4382"/>
            <a:ext cx="7886700" cy="3052119"/>
          </a:xfrm>
        </p:spPr>
        <p:txBody>
          <a:bodyPr>
            <a:normAutofit/>
          </a:bodyPr>
          <a:lstStyle/>
          <a:p>
            <a:r>
              <a:rPr lang="en-CA" sz="2800" dirty="0" err="1"/>
              <a:t>Szongott</a:t>
            </a:r>
            <a:r>
              <a:rPr lang="en-CA" sz="2800" dirty="0"/>
              <a:t>, C., </a:t>
            </a:r>
            <a:r>
              <a:rPr lang="en-CA" sz="2800" dirty="0" err="1"/>
              <a:t>Henne</a:t>
            </a:r>
            <a:r>
              <a:rPr lang="en-CA" sz="2800" dirty="0"/>
              <a:t>, B., &amp; von Voigt, G. (2012, June). </a:t>
            </a:r>
            <a:r>
              <a:rPr lang="en-CA" sz="2800" b="1" dirty="0"/>
              <a:t>Big data privacy issues in public social media. </a:t>
            </a:r>
            <a:r>
              <a:rPr lang="en-CA" sz="2800" i="1" dirty="0"/>
              <a:t>In Digital Ecosystems Technologies (DEST), 2012 6th IEEE International Conference on (pp. </a:t>
            </a:r>
            <a:r>
              <a:rPr lang="en-CA" sz="2800" i="1" dirty="0" smtClean="0"/>
              <a:t>1)</a:t>
            </a:r>
            <a:r>
              <a:rPr lang="en-CA" sz="2800" dirty="0" smtClean="0"/>
              <a:t>. </a:t>
            </a:r>
            <a:r>
              <a:rPr lang="en-CA" sz="2800" dirty="0"/>
              <a:t>IEEE.</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a:xfrm>
            <a:off x="502738" y="1416882"/>
            <a:ext cx="2057400" cy="365125"/>
          </a:xfrm>
        </p:spPr>
        <p:txBody>
          <a:bodyPr/>
          <a:lstStyle/>
          <a:p>
            <a:fld id="{942E02F2-0A92-474D-875B-B70BCD0D961A}" type="slidenum">
              <a:rPr lang="en-CA" smtClean="0"/>
              <a:t>4</a:t>
            </a:fld>
            <a:endParaRPr lang="en-CA"/>
          </a:p>
        </p:txBody>
      </p:sp>
      <p:sp>
        <p:nvSpPr>
          <p:cNvPr id="9" name="Oval 8"/>
          <p:cNvSpPr/>
          <p:nvPr/>
        </p:nvSpPr>
        <p:spPr>
          <a:xfrm>
            <a:off x="2205527"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3827804"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092865" y="3491162"/>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rot="18057431">
            <a:off x="2288723" y="2939047"/>
            <a:ext cx="1100301" cy="461665"/>
          </a:xfrm>
          <a:prstGeom prst="rect">
            <a:avLst/>
          </a:prstGeom>
          <a:noFill/>
        </p:spPr>
        <p:txBody>
          <a:bodyPr wrap="none" rtlCol="0">
            <a:spAutoFit/>
          </a:bodyPr>
          <a:lstStyle/>
          <a:p>
            <a:r>
              <a:rPr lang="en-CA" sz="2400" b="1" dirty="0" smtClean="0"/>
              <a:t>Privacy</a:t>
            </a:r>
            <a:endParaRPr lang="en-CA" sz="2400" b="1" dirty="0"/>
          </a:p>
        </p:txBody>
      </p:sp>
      <p:sp>
        <p:nvSpPr>
          <p:cNvPr id="13" name="TextBox 12"/>
          <p:cNvSpPr txBox="1"/>
          <p:nvPr/>
        </p:nvSpPr>
        <p:spPr>
          <a:xfrm rot="2905788">
            <a:off x="5710781" y="2804427"/>
            <a:ext cx="1247970" cy="461665"/>
          </a:xfrm>
          <a:prstGeom prst="rect">
            <a:avLst/>
          </a:prstGeom>
          <a:noFill/>
        </p:spPr>
        <p:txBody>
          <a:bodyPr wrap="none" rtlCol="0">
            <a:spAutoFit/>
          </a:bodyPr>
          <a:lstStyle/>
          <a:p>
            <a:r>
              <a:rPr lang="en-CA" sz="2400" b="1" dirty="0" smtClean="0"/>
              <a:t>Big Data</a:t>
            </a:r>
            <a:endParaRPr lang="en-CA" sz="2400" b="1" dirty="0"/>
          </a:p>
        </p:txBody>
      </p:sp>
      <p:sp>
        <p:nvSpPr>
          <p:cNvPr id="14" name="TextBox 13"/>
          <p:cNvSpPr txBox="1"/>
          <p:nvPr/>
        </p:nvSpPr>
        <p:spPr>
          <a:xfrm>
            <a:off x="3696806" y="5678210"/>
            <a:ext cx="1974002" cy="830997"/>
          </a:xfrm>
          <a:prstGeom prst="rect">
            <a:avLst/>
          </a:prstGeom>
          <a:noFill/>
        </p:spPr>
        <p:txBody>
          <a:bodyPr wrap="none" rtlCol="0">
            <a:spAutoFit/>
          </a:bodyPr>
          <a:lstStyle/>
          <a:p>
            <a:pPr algn="ctr"/>
            <a:r>
              <a:rPr lang="en-CA" sz="2400" b="1" dirty="0" smtClean="0"/>
              <a:t>Requirements</a:t>
            </a:r>
          </a:p>
          <a:p>
            <a:pPr algn="ctr"/>
            <a:r>
              <a:rPr lang="en-CA" sz="2400" b="1" dirty="0" smtClean="0"/>
              <a:t>Engineering</a:t>
            </a:r>
            <a:endParaRPr lang="en-CA" sz="2400" b="1" dirty="0"/>
          </a:p>
        </p:txBody>
      </p:sp>
      <p:sp>
        <p:nvSpPr>
          <p:cNvPr id="15" name="Oval 14"/>
          <p:cNvSpPr/>
          <p:nvPr/>
        </p:nvSpPr>
        <p:spPr>
          <a:xfrm>
            <a:off x="4349809" y="2909306"/>
            <a:ext cx="444381" cy="44438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72400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40</a:t>
            </a:fld>
            <a:endParaRPr lang="en-CA"/>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3597" y="-75157"/>
            <a:ext cx="8159241" cy="5899759"/>
          </a:xfrm>
          <a:prstGeom prst="rect">
            <a:avLst/>
          </a:prstGeom>
          <a:noFill/>
          <a:ln>
            <a:noFill/>
          </a:ln>
        </p:spPr>
      </p:pic>
      <p:sp>
        <p:nvSpPr>
          <p:cNvPr id="3" name="Content Placeholder 2"/>
          <p:cNvSpPr>
            <a:spLocks noGrp="1"/>
          </p:cNvSpPr>
          <p:nvPr>
            <p:ph idx="1"/>
          </p:nvPr>
        </p:nvSpPr>
        <p:spPr>
          <a:xfrm>
            <a:off x="388307" y="5574082"/>
            <a:ext cx="8642959" cy="1147394"/>
          </a:xfrm>
          <a:solidFill>
            <a:schemeClr val="bg1"/>
          </a:solidFill>
        </p:spPr>
        <p:txBody>
          <a:bodyPr>
            <a:normAutofit/>
          </a:bodyPr>
          <a:lstStyle/>
          <a:p>
            <a:r>
              <a:rPr lang="en-CA" dirty="0" smtClean="0"/>
              <a:t>In this case </a:t>
            </a:r>
            <a:r>
              <a:rPr lang="en-CA" dirty="0" smtClean="0"/>
              <a:t>lines </a:t>
            </a:r>
            <a:r>
              <a:rPr lang="en-CA" dirty="0" smtClean="0"/>
              <a:t>are denoted with “</a:t>
            </a:r>
            <a:r>
              <a:rPr lang="en-CA" dirty="0" err="1" smtClean="0"/>
              <a:t>Dr</a:t>
            </a:r>
            <a:r>
              <a:rPr lang="en-CA" dirty="0" smtClean="0"/>
              <a:t>” or “Ds” to shown the actor they apply to.</a:t>
            </a:r>
            <a:endParaRPr lang="en-CA" dirty="0"/>
          </a:p>
        </p:txBody>
      </p:sp>
    </p:spTree>
    <p:extLst>
      <p:ext uri="{BB962C8B-B14F-4D97-AF65-F5344CB8AC3E}">
        <p14:creationId xmlns:p14="http://schemas.microsoft.com/office/powerpoint/2010/main" val="3548708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41</a:t>
            </a:fld>
            <a:endParaRPr lang="en-CA"/>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3597" y="-75157"/>
            <a:ext cx="8159241" cy="5899759"/>
          </a:xfrm>
          <a:prstGeom prst="rect">
            <a:avLst/>
          </a:prstGeom>
          <a:noFill/>
          <a:ln>
            <a:noFill/>
          </a:ln>
        </p:spPr>
      </p:pic>
      <p:sp>
        <p:nvSpPr>
          <p:cNvPr id="3" name="Content Placeholder 2"/>
          <p:cNvSpPr>
            <a:spLocks noGrp="1"/>
          </p:cNvSpPr>
          <p:nvPr>
            <p:ph idx="1"/>
          </p:nvPr>
        </p:nvSpPr>
        <p:spPr>
          <a:xfrm>
            <a:off x="388307" y="5574082"/>
            <a:ext cx="8642959" cy="1147394"/>
          </a:xfrm>
          <a:solidFill>
            <a:schemeClr val="bg1"/>
          </a:solidFill>
        </p:spPr>
        <p:txBody>
          <a:bodyPr>
            <a:normAutofit fontScale="92500" lnSpcReduction="10000"/>
          </a:bodyPr>
          <a:lstStyle/>
          <a:p>
            <a:r>
              <a:rPr lang="en-CA" dirty="0" smtClean="0"/>
              <a:t>The data scientist has a line connecting them to the super container directly and not </a:t>
            </a:r>
            <a:r>
              <a:rPr lang="en-CA" dirty="0"/>
              <a:t>an individual </a:t>
            </a:r>
            <a:r>
              <a:rPr lang="en-CA" dirty="0" smtClean="0"/>
              <a:t>privacy requirement. This indicates that all requirements apply to this actor.</a:t>
            </a:r>
            <a:endParaRPr lang="en-CA" dirty="0"/>
          </a:p>
        </p:txBody>
      </p:sp>
    </p:spTree>
    <p:extLst>
      <p:ext uri="{BB962C8B-B14F-4D97-AF65-F5344CB8AC3E}">
        <p14:creationId xmlns:p14="http://schemas.microsoft.com/office/powerpoint/2010/main" val="960749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42</a:t>
            </a:fld>
            <a:endParaRPr lang="en-CA"/>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3597" y="-75157"/>
            <a:ext cx="8159241" cy="5899759"/>
          </a:xfrm>
          <a:prstGeom prst="rect">
            <a:avLst/>
          </a:prstGeom>
          <a:noFill/>
          <a:ln>
            <a:noFill/>
          </a:ln>
        </p:spPr>
      </p:pic>
      <p:sp>
        <p:nvSpPr>
          <p:cNvPr id="3" name="Content Placeholder 2"/>
          <p:cNvSpPr>
            <a:spLocks noGrp="1"/>
          </p:cNvSpPr>
          <p:nvPr>
            <p:ph idx="1"/>
          </p:nvPr>
        </p:nvSpPr>
        <p:spPr>
          <a:xfrm>
            <a:off x="388307" y="5574082"/>
            <a:ext cx="8642959" cy="1283918"/>
          </a:xfrm>
          <a:solidFill>
            <a:schemeClr val="bg1"/>
          </a:solidFill>
        </p:spPr>
        <p:txBody>
          <a:bodyPr>
            <a:normAutofit fontScale="92500" lnSpcReduction="20000"/>
          </a:bodyPr>
          <a:lstStyle/>
          <a:p>
            <a:r>
              <a:rPr lang="en-CA" dirty="0" smtClean="0"/>
              <a:t>The doctor has </a:t>
            </a:r>
            <a:r>
              <a:rPr lang="en-CA" dirty="0"/>
              <a:t>lines connecting them to </a:t>
            </a:r>
            <a:r>
              <a:rPr lang="en-CA" dirty="0" smtClean="0"/>
              <a:t>specific requirements. This indicates that these are the only requirements that apply to their communication with the connected view.</a:t>
            </a:r>
            <a:endParaRPr lang="en-CA" dirty="0"/>
          </a:p>
        </p:txBody>
      </p:sp>
    </p:spTree>
    <p:extLst>
      <p:ext uri="{BB962C8B-B14F-4D97-AF65-F5344CB8AC3E}">
        <p14:creationId xmlns:p14="http://schemas.microsoft.com/office/powerpoint/2010/main" val="1147783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3480"/>
            <a:ext cx="7886700" cy="1325563"/>
          </a:xfrm>
        </p:spPr>
        <p:txBody>
          <a:bodyPr/>
          <a:lstStyle/>
          <a:p>
            <a:r>
              <a:rPr lang="en-CA" dirty="0"/>
              <a:t>Main Salient Points</a:t>
            </a:r>
          </a:p>
        </p:txBody>
      </p:sp>
      <p:sp>
        <p:nvSpPr>
          <p:cNvPr id="3" name="Content Placeholder 2"/>
          <p:cNvSpPr>
            <a:spLocks noGrp="1"/>
          </p:cNvSpPr>
          <p:nvPr>
            <p:ph idx="1"/>
          </p:nvPr>
        </p:nvSpPr>
        <p:spPr>
          <a:xfrm>
            <a:off x="628650" y="513567"/>
            <a:ext cx="7886700" cy="6207909"/>
          </a:xfrm>
        </p:spPr>
        <p:txBody>
          <a:bodyPr>
            <a:normAutofit lnSpcReduction="10000"/>
          </a:bodyPr>
          <a:lstStyle/>
          <a:p>
            <a:r>
              <a:rPr lang="en-CA" dirty="0" smtClean="0"/>
              <a:t>New </a:t>
            </a:r>
            <a:r>
              <a:rPr lang="en-CA" dirty="0"/>
              <a:t>software engineering tools for privacy and Big Data requirements </a:t>
            </a:r>
            <a:r>
              <a:rPr lang="en-CA" dirty="0" smtClean="0"/>
              <a:t>engineering</a:t>
            </a:r>
          </a:p>
          <a:p>
            <a:pPr lvl="1"/>
            <a:r>
              <a:rPr lang="en-CA" dirty="0" smtClean="0"/>
              <a:t>New tools are needed to visually document the requirements and characteristics of Big </a:t>
            </a:r>
            <a:r>
              <a:rPr lang="en-CA" dirty="0"/>
              <a:t>D</a:t>
            </a:r>
            <a:r>
              <a:rPr lang="en-CA" dirty="0" smtClean="0"/>
              <a:t>ata systems in traditional software engineering diagrams.</a:t>
            </a:r>
          </a:p>
          <a:p>
            <a:pPr lvl="1"/>
            <a:r>
              <a:rPr lang="en-CA" dirty="0" smtClean="0"/>
              <a:t>This work provides a start towards extending the UML use case diagram to support privacy notations in a Big Data setting.</a:t>
            </a:r>
          </a:p>
          <a:p>
            <a:r>
              <a:rPr lang="en-CA" dirty="0"/>
              <a:t> </a:t>
            </a:r>
            <a:r>
              <a:rPr lang="en-CA" dirty="0" smtClean="0"/>
              <a:t>Privacy </a:t>
            </a:r>
            <a:r>
              <a:rPr lang="en-CA" dirty="0"/>
              <a:t>by design rather than after the </a:t>
            </a:r>
            <a:r>
              <a:rPr lang="en-CA" dirty="0" smtClean="0"/>
              <a:t>fact</a:t>
            </a:r>
          </a:p>
          <a:p>
            <a:pPr lvl="1"/>
            <a:r>
              <a:rPr lang="en-CA" dirty="0" smtClean="0"/>
              <a:t>Many of the current solutions to privacy in Big Data are extensions or additions to existing systems tacked on after the requirements and design phase. New methods are needed that support privacy by design from the beginning of the requirements phase and not as an afterthought.</a:t>
            </a:r>
          </a:p>
          <a:p>
            <a:pPr lvl="1"/>
            <a:r>
              <a:rPr lang="en-CA" dirty="0" smtClean="0"/>
              <a:t>This work provides a tool for incorporating privacy by design in the use case modeling phase of system development.</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43</a:t>
            </a:fld>
            <a:endParaRPr lang="en-CA"/>
          </a:p>
        </p:txBody>
      </p:sp>
    </p:spTree>
    <p:extLst>
      <p:ext uri="{BB962C8B-B14F-4D97-AF65-F5344CB8AC3E}">
        <p14:creationId xmlns:p14="http://schemas.microsoft.com/office/powerpoint/2010/main" val="1463161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3" y="-187749"/>
            <a:ext cx="8641492" cy="2748777"/>
          </a:xfrm>
        </p:spPr>
        <p:txBody>
          <a:bodyPr>
            <a:noAutofit/>
          </a:bodyPr>
          <a:lstStyle/>
          <a:p>
            <a:r>
              <a:rPr lang="en-CA" sz="2800" dirty="0" err="1"/>
              <a:t>Eridaputra</a:t>
            </a:r>
            <a:r>
              <a:rPr lang="en-CA" sz="2800" dirty="0"/>
              <a:t>, H., </a:t>
            </a:r>
            <a:r>
              <a:rPr lang="en-CA" sz="2800" dirty="0" err="1"/>
              <a:t>Hendradjaya</a:t>
            </a:r>
            <a:r>
              <a:rPr lang="en-CA" sz="2800" dirty="0"/>
              <a:t>, B., &amp; </a:t>
            </a:r>
            <a:r>
              <a:rPr lang="en-CA" sz="2800" dirty="0" err="1"/>
              <a:t>Sunindyo</a:t>
            </a:r>
            <a:r>
              <a:rPr lang="en-CA" sz="2800" dirty="0"/>
              <a:t>, W. D. (2014, November). </a:t>
            </a:r>
            <a:r>
              <a:rPr lang="en-CA" sz="2800" b="1" dirty="0"/>
              <a:t>Modeling the requirements for big data application using goal oriented approach. </a:t>
            </a:r>
            <a:r>
              <a:rPr lang="en-CA" sz="2800" i="1" dirty="0"/>
              <a:t>In Data and Software Engineering (ICODSE), 2014 International Conference on</a:t>
            </a:r>
            <a:r>
              <a:rPr lang="en-CA" sz="2800" dirty="0"/>
              <a:t> (pp. </a:t>
            </a:r>
            <a:r>
              <a:rPr lang="en-CA" sz="2800" dirty="0" smtClean="0"/>
              <a:t>1). </a:t>
            </a:r>
            <a:r>
              <a:rPr lang="en-CA" sz="2800" dirty="0"/>
              <a:t>IEEE.</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44</a:t>
            </a:fld>
            <a:endParaRPr lang="en-CA"/>
          </a:p>
        </p:txBody>
      </p:sp>
      <p:sp>
        <p:nvSpPr>
          <p:cNvPr id="6" name="Oval 5"/>
          <p:cNvSpPr/>
          <p:nvPr/>
        </p:nvSpPr>
        <p:spPr>
          <a:xfrm>
            <a:off x="2205527"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827804" y="2253446"/>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092865" y="3491162"/>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18057431">
            <a:off x="2288723" y="2939047"/>
            <a:ext cx="1100301" cy="461665"/>
          </a:xfrm>
          <a:prstGeom prst="rect">
            <a:avLst/>
          </a:prstGeom>
          <a:noFill/>
        </p:spPr>
        <p:txBody>
          <a:bodyPr wrap="none" rtlCol="0">
            <a:spAutoFit/>
          </a:bodyPr>
          <a:lstStyle/>
          <a:p>
            <a:r>
              <a:rPr lang="en-CA" sz="2400" b="1" dirty="0" smtClean="0"/>
              <a:t>Privacy</a:t>
            </a:r>
            <a:endParaRPr lang="en-CA" sz="2400" b="1" dirty="0"/>
          </a:p>
        </p:txBody>
      </p:sp>
      <p:sp>
        <p:nvSpPr>
          <p:cNvPr id="10" name="TextBox 9"/>
          <p:cNvSpPr txBox="1"/>
          <p:nvPr/>
        </p:nvSpPr>
        <p:spPr>
          <a:xfrm rot="2905788">
            <a:off x="5710781" y="2804427"/>
            <a:ext cx="1247970" cy="461665"/>
          </a:xfrm>
          <a:prstGeom prst="rect">
            <a:avLst/>
          </a:prstGeom>
          <a:noFill/>
        </p:spPr>
        <p:txBody>
          <a:bodyPr wrap="none" rtlCol="0">
            <a:spAutoFit/>
          </a:bodyPr>
          <a:lstStyle/>
          <a:p>
            <a:r>
              <a:rPr lang="en-CA" sz="2400" b="1" dirty="0" smtClean="0"/>
              <a:t>Big Data</a:t>
            </a:r>
            <a:endParaRPr lang="en-CA" sz="2400" b="1" dirty="0"/>
          </a:p>
        </p:txBody>
      </p:sp>
      <p:sp>
        <p:nvSpPr>
          <p:cNvPr id="11" name="TextBox 10"/>
          <p:cNvSpPr txBox="1"/>
          <p:nvPr/>
        </p:nvSpPr>
        <p:spPr>
          <a:xfrm>
            <a:off x="3696806" y="5678210"/>
            <a:ext cx="1974002" cy="830997"/>
          </a:xfrm>
          <a:prstGeom prst="rect">
            <a:avLst/>
          </a:prstGeom>
          <a:noFill/>
        </p:spPr>
        <p:txBody>
          <a:bodyPr wrap="none" rtlCol="0">
            <a:spAutoFit/>
          </a:bodyPr>
          <a:lstStyle/>
          <a:p>
            <a:pPr algn="ctr"/>
            <a:r>
              <a:rPr lang="en-CA" sz="2400" b="1" dirty="0" smtClean="0"/>
              <a:t>Requirements</a:t>
            </a:r>
          </a:p>
          <a:p>
            <a:pPr algn="ctr"/>
            <a:r>
              <a:rPr lang="en-CA" sz="2400" b="1" dirty="0" smtClean="0"/>
              <a:t>Engineering</a:t>
            </a:r>
            <a:endParaRPr lang="en-CA" sz="2400" b="1" dirty="0"/>
          </a:p>
        </p:txBody>
      </p:sp>
      <p:sp>
        <p:nvSpPr>
          <p:cNvPr id="12" name="Oval 11"/>
          <p:cNvSpPr/>
          <p:nvPr/>
        </p:nvSpPr>
        <p:spPr>
          <a:xfrm>
            <a:off x="4426009" y="4014308"/>
            <a:ext cx="444381" cy="44438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8704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pPr marL="0" indent="0">
              <a:buNone/>
            </a:pPr>
            <a:r>
              <a:rPr lang="en-CA" dirty="0" err="1"/>
              <a:t>Eridaputra</a:t>
            </a:r>
            <a:r>
              <a:rPr lang="en-CA" dirty="0"/>
              <a:t>, H., </a:t>
            </a:r>
            <a:r>
              <a:rPr lang="en-CA" dirty="0" smtClean="0"/>
              <a:t>et al. models the general requirements of Big Data applications using a goal oriented approach and formalizes them in both the </a:t>
            </a:r>
            <a:r>
              <a:rPr lang="en-CA" dirty="0" err="1" smtClean="0"/>
              <a:t>i</a:t>
            </a:r>
            <a:r>
              <a:rPr lang="en-CA" dirty="0" smtClean="0"/>
              <a:t>* and </a:t>
            </a:r>
            <a:r>
              <a:rPr lang="en-CA" dirty="0"/>
              <a:t>KAOS </a:t>
            </a:r>
            <a:r>
              <a:rPr lang="en-CA" dirty="0" smtClean="0"/>
              <a:t>models. The </a:t>
            </a:r>
            <a:r>
              <a:rPr lang="en-CA" dirty="0" err="1" smtClean="0"/>
              <a:t>i</a:t>
            </a:r>
            <a:r>
              <a:rPr lang="en-CA" dirty="0" smtClean="0"/>
              <a:t>* and KAOS models are evaluated based on how well the produced requirements </a:t>
            </a:r>
            <a:r>
              <a:rPr lang="en-CA" dirty="0" smtClean="0"/>
              <a:t>meeting </a:t>
            </a:r>
            <a:r>
              <a:rPr lang="en-CA" dirty="0" smtClean="0"/>
              <a:t>a real world Big Data use case. Feedback from a real client is used to determine the appropriateness of the resulting requirements. </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45</a:t>
            </a:fld>
            <a:endParaRPr lang="en-CA"/>
          </a:p>
        </p:txBody>
      </p:sp>
    </p:spTree>
    <p:extLst>
      <p:ext uri="{BB962C8B-B14F-4D97-AF65-F5344CB8AC3E}">
        <p14:creationId xmlns:p14="http://schemas.microsoft.com/office/powerpoint/2010/main" val="3439536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Goal Oriented Requirements </a:t>
            </a:r>
            <a:r>
              <a:rPr lang="en-CA" sz="3600" dirty="0" smtClean="0"/>
              <a:t>Engineering</a:t>
            </a:r>
            <a:endParaRPr lang="en-CA" sz="3600" dirty="0"/>
          </a:p>
        </p:txBody>
      </p:sp>
      <p:sp>
        <p:nvSpPr>
          <p:cNvPr id="3" name="Content Placeholder 2"/>
          <p:cNvSpPr>
            <a:spLocks noGrp="1"/>
          </p:cNvSpPr>
          <p:nvPr>
            <p:ph idx="1"/>
          </p:nvPr>
        </p:nvSpPr>
        <p:spPr/>
        <p:txBody>
          <a:bodyPr/>
          <a:lstStyle/>
          <a:p>
            <a:r>
              <a:rPr lang="en-CA" dirty="0" smtClean="0"/>
              <a:t>Goal oriented requirements engineering (GORE) focuses on the goals of a project rather than traditional requirements.</a:t>
            </a:r>
          </a:p>
          <a:p>
            <a:r>
              <a:rPr lang="en-CA" dirty="0" smtClean="0"/>
              <a:t>The idea is to not model “what” the system should do (as with traditional requirements engineering) so much as model “why” the system should do something and “how” it can be done.</a:t>
            </a:r>
          </a:p>
          <a:p>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46</a:t>
            </a:fld>
            <a:endParaRPr lang="en-CA" dirty="0"/>
          </a:p>
        </p:txBody>
      </p:sp>
    </p:spTree>
    <p:extLst>
      <p:ext uri="{BB962C8B-B14F-4D97-AF65-F5344CB8AC3E}">
        <p14:creationId xmlns:p14="http://schemas.microsoft.com/office/powerpoint/2010/main" val="3683771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3654"/>
            <a:ext cx="7886700" cy="5773309"/>
          </a:xfrm>
        </p:spPr>
        <p:txBody>
          <a:bodyPr/>
          <a:lstStyle/>
          <a:p>
            <a:r>
              <a:rPr lang="en-CA" dirty="0" smtClean="0"/>
              <a:t>There are a number of GORE models to choose from, the paper uses </a:t>
            </a:r>
            <a:r>
              <a:rPr lang="en-CA" dirty="0" err="1" smtClean="0"/>
              <a:t>i</a:t>
            </a:r>
            <a:r>
              <a:rPr lang="en-CA" dirty="0" smtClean="0"/>
              <a:t>* and KAOS as they are among the most popular.</a:t>
            </a:r>
          </a:p>
          <a:p>
            <a:r>
              <a:rPr lang="en-CA" dirty="0" err="1" smtClean="0"/>
              <a:t>i</a:t>
            </a:r>
            <a:r>
              <a:rPr lang="en-CA" dirty="0" smtClean="0"/>
              <a:t>* </a:t>
            </a:r>
            <a:r>
              <a:rPr lang="en-CA" dirty="0"/>
              <a:t>models </a:t>
            </a:r>
            <a:r>
              <a:rPr lang="en-CA" dirty="0" smtClean="0"/>
              <a:t>organizations </a:t>
            </a:r>
            <a:r>
              <a:rPr lang="en-CA" dirty="0"/>
              <a:t>based on the dependency relationship among </a:t>
            </a:r>
            <a:r>
              <a:rPr lang="en-CA" dirty="0" smtClean="0"/>
              <a:t>actors. Actors </a:t>
            </a:r>
            <a:r>
              <a:rPr lang="en-CA" dirty="0"/>
              <a:t>depend </a:t>
            </a:r>
            <a:r>
              <a:rPr lang="en-CA" dirty="0" smtClean="0"/>
              <a:t>on </a:t>
            </a:r>
            <a:r>
              <a:rPr lang="en-CA" dirty="0"/>
              <a:t>each other </a:t>
            </a:r>
            <a:r>
              <a:rPr lang="en-CA" dirty="0" smtClean="0"/>
              <a:t>such </a:t>
            </a:r>
            <a:r>
              <a:rPr lang="en-CA" dirty="0"/>
              <a:t>that the goal can be </a:t>
            </a:r>
            <a:r>
              <a:rPr lang="en-CA" dirty="0" smtClean="0"/>
              <a:t>achieved, a resource to be provided or a task to be performed.</a:t>
            </a:r>
          </a:p>
          <a:p>
            <a:r>
              <a:rPr lang="en-CA" dirty="0" err="1" smtClean="0"/>
              <a:t>i</a:t>
            </a:r>
            <a:r>
              <a:rPr lang="en-CA" dirty="0" smtClean="0"/>
              <a:t>* breaks this into two models:</a:t>
            </a:r>
          </a:p>
          <a:p>
            <a:pPr lvl="1"/>
            <a:r>
              <a:rPr lang="en-CA" dirty="0"/>
              <a:t>Strategic Dependency (SD) </a:t>
            </a:r>
            <a:r>
              <a:rPr lang="en-CA" dirty="0" smtClean="0"/>
              <a:t>model that shows </a:t>
            </a:r>
            <a:r>
              <a:rPr lang="en-CA" dirty="0"/>
              <a:t>dependency </a:t>
            </a:r>
            <a:r>
              <a:rPr lang="en-CA" dirty="0" smtClean="0"/>
              <a:t>relations between actors.</a:t>
            </a:r>
          </a:p>
          <a:p>
            <a:pPr lvl="1"/>
            <a:r>
              <a:rPr lang="en-CA" dirty="0"/>
              <a:t>Strategic Rationale (SR) </a:t>
            </a:r>
            <a:r>
              <a:rPr lang="en-CA" dirty="0" smtClean="0"/>
              <a:t>model </a:t>
            </a:r>
            <a:r>
              <a:rPr lang="en-CA" dirty="0"/>
              <a:t>that shows the rationale behind the system and </a:t>
            </a:r>
            <a:r>
              <a:rPr lang="en-CA" dirty="0" smtClean="0"/>
              <a:t>organization.</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47</a:t>
            </a:fld>
            <a:endParaRPr lang="en-CA"/>
          </a:p>
        </p:txBody>
      </p:sp>
    </p:spTree>
    <p:extLst>
      <p:ext uri="{BB962C8B-B14F-4D97-AF65-F5344CB8AC3E}">
        <p14:creationId xmlns:p14="http://schemas.microsoft.com/office/powerpoint/2010/main" val="666062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54227"/>
            <a:ext cx="7886700" cy="5822736"/>
          </a:xfrm>
        </p:spPr>
        <p:txBody>
          <a:bodyPr/>
          <a:lstStyle/>
          <a:p>
            <a:r>
              <a:rPr lang="en-CA" dirty="0" smtClean="0"/>
              <a:t>Knowledge </a:t>
            </a:r>
            <a:r>
              <a:rPr lang="en-CA" dirty="0"/>
              <a:t>Acquisition in </a:t>
            </a:r>
            <a:r>
              <a:rPr lang="en-CA" dirty="0" err="1"/>
              <a:t>autOmated</a:t>
            </a:r>
            <a:r>
              <a:rPr lang="en-CA" dirty="0"/>
              <a:t> </a:t>
            </a:r>
            <a:r>
              <a:rPr lang="en-CA" dirty="0" smtClean="0"/>
              <a:t>Specification </a:t>
            </a:r>
            <a:r>
              <a:rPr lang="en-CA" dirty="0"/>
              <a:t>(</a:t>
            </a:r>
            <a:r>
              <a:rPr lang="en-CA" dirty="0" smtClean="0"/>
              <a:t>KAOS) consist of four models; </a:t>
            </a:r>
            <a:r>
              <a:rPr lang="en-CA" dirty="0"/>
              <a:t>namely Goal Model, Responsibility Model, Object Model and Operational </a:t>
            </a:r>
            <a:r>
              <a:rPr lang="en-CA" dirty="0" smtClean="0"/>
              <a:t>Model. </a:t>
            </a:r>
          </a:p>
          <a:p>
            <a:r>
              <a:rPr lang="en-CA" dirty="0" smtClean="0"/>
              <a:t>The KAOS Goal Model is used by this paper. The Goal Model produces requirements based on a top </a:t>
            </a:r>
            <a:r>
              <a:rPr lang="en-CA" dirty="0"/>
              <a:t>down </a:t>
            </a:r>
            <a:r>
              <a:rPr lang="en-CA" dirty="0" smtClean="0"/>
              <a:t>hierarchy of goals and sub goals. </a:t>
            </a:r>
            <a:r>
              <a:rPr lang="en-CA" dirty="0"/>
              <a:t>S</a:t>
            </a:r>
            <a:r>
              <a:rPr lang="en-CA" dirty="0" smtClean="0"/>
              <a:t>tarting from the overall goal of the system down to </a:t>
            </a:r>
            <a:r>
              <a:rPr lang="en-CA" dirty="0"/>
              <a:t>goals specific </a:t>
            </a:r>
            <a:r>
              <a:rPr lang="en-CA" dirty="0" smtClean="0"/>
              <a:t>enough to be requirements.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48</a:t>
            </a:fld>
            <a:endParaRPr lang="en-CA"/>
          </a:p>
        </p:txBody>
      </p:sp>
    </p:spTree>
    <p:extLst>
      <p:ext uri="{BB962C8B-B14F-4D97-AF65-F5344CB8AC3E}">
        <p14:creationId xmlns:p14="http://schemas.microsoft.com/office/powerpoint/2010/main" val="2409464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41606" y="910253"/>
            <a:ext cx="4619367" cy="5811223"/>
          </a:xfrm>
          <a:prstGeom prst="rect">
            <a:avLst/>
          </a:prstGeom>
          <a:noFill/>
          <a:ln>
            <a:noFill/>
          </a:ln>
        </p:spPr>
      </p:pic>
      <p:sp>
        <p:nvSpPr>
          <p:cNvPr id="2" name="Title 1"/>
          <p:cNvSpPr>
            <a:spLocks noGrp="1"/>
          </p:cNvSpPr>
          <p:nvPr>
            <p:ph type="title"/>
          </p:nvPr>
        </p:nvSpPr>
        <p:spPr>
          <a:xfrm>
            <a:off x="521558" y="68564"/>
            <a:ext cx="7886700" cy="1325563"/>
          </a:xfrm>
        </p:spPr>
        <p:txBody>
          <a:bodyPr/>
          <a:lstStyle/>
          <a:p>
            <a:r>
              <a:rPr lang="en-CA" dirty="0" err="1" smtClean="0"/>
              <a:t>i</a:t>
            </a:r>
            <a:r>
              <a:rPr lang="en-CA" dirty="0" smtClean="0"/>
              <a:t>* SD Model for General Big Data Applications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49</a:t>
            </a:fld>
            <a:endParaRPr lang="en-CA"/>
          </a:p>
        </p:txBody>
      </p:sp>
    </p:spTree>
    <p:extLst>
      <p:ext uri="{BB962C8B-B14F-4D97-AF65-F5344CB8AC3E}">
        <p14:creationId xmlns:p14="http://schemas.microsoft.com/office/powerpoint/2010/main" val="67842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pPr marL="0" indent="0">
              <a:buNone/>
            </a:pPr>
            <a:r>
              <a:rPr lang="en-CA" dirty="0" err="1"/>
              <a:t>Szongott</a:t>
            </a:r>
            <a:r>
              <a:rPr lang="en-CA" dirty="0"/>
              <a:t>, C., </a:t>
            </a:r>
            <a:r>
              <a:rPr lang="en-CA" dirty="0" smtClean="0"/>
              <a:t>et al. describe the implications of geo-tagging photos and videos on social media </a:t>
            </a:r>
            <a:r>
              <a:rPr lang="en-CA" dirty="0"/>
              <a:t>and provide an </a:t>
            </a:r>
            <a:r>
              <a:rPr lang="en-CA" dirty="0" smtClean="0"/>
              <a:t>analysis of the image meta-data shared by popular social media sites. Privacy issues resulting on the </a:t>
            </a:r>
            <a:r>
              <a:rPr lang="en-CA" dirty="0"/>
              <a:t>user side (as </a:t>
            </a:r>
            <a:r>
              <a:rPr lang="en-CA" dirty="0" smtClean="0"/>
              <a:t>opposed to </a:t>
            </a:r>
            <a:r>
              <a:rPr lang="en-CA" dirty="0"/>
              <a:t>the back end system side) are </a:t>
            </a:r>
            <a:r>
              <a:rPr lang="en-CA" dirty="0" smtClean="0"/>
              <a:t>discussed and a potential solution in the form of a new Big </a:t>
            </a:r>
            <a:r>
              <a:rPr lang="en-CA" dirty="0"/>
              <a:t>Data watchdog </a:t>
            </a:r>
            <a:r>
              <a:rPr lang="en-CA" dirty="0" smtClean="0"/>
              <a:t>application is suggested.</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a:t>
            </a:fld>
            <a:endParaRPr lang="en-CA"/>
          </a:p>
        </p:txBody>
      </p:sp>
    </p:spTree>
    <p:extLst>
      <p:ext uri="{BB962C8B-B14F-4D97-AF65-F5344CB8AC3E}">
        <p14:creationId xmlns:p14="http://schemas.microsoft.com/office/powerpoint/2010/main" val="2586407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CA" dirty="0" err="1" smtClean="0"/>
              <a:t>i</a:t>
            </a:r>
            <a:r>
              <a:rPr lang="en-CA" dirty="0" smtClean="0"/>
              <a:t>* SR Model for General Big Data Applications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50</a:t>
            </a:fld>
            <a:endParaRPr lang="en-CA"/>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67" y="1325562"/>
            <a:ext cx="8900492" cy="5149163"/>
          </a:xfrm>
          <a:prstGeom prst="rect">
            <a:avLst/>
          </a:prstGeom>
          <a:noFill/>
          <a:ln>
            <a:noFill/>
          </a:ln>
        </p:spPr>
      </p:pic>
    </p:spTree>
    <p:extLst>
      <p:ext uri="{BB962C8B-B14F-4D97-AF65-F5344CB8AC3E}">
        <p14:creationId xmlns:p14="http://schemas.microsoft.com/office/powerpoint/2010/main" val="972620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22615" y="1099753"/>
            <a:ext cx="8305772" cy="5679388"/>
          </a:xfrm>
          <a:prstGeom prst="rect">
            <a:avLst/>
          </a:prstGeom>
          <a:noFill/>
          <a:ln>
            <a:noFill/>
          </a:ln>
        </p:spPr>
      </p:pic>
      <p:sp>
        <p:nvSpPr>
          <p:cNvPr id="2" name="Title 1"/>
          <p:cNvSpPr>
            <a:spLocks noGrp="1"/>
          </p:cNvSpPr>
          <p:nvPr>
            <p:ph type="title"/>
          </p:nvPr>
        </p:nvSpPr>
        <p:spPr>
          <a:xfrm>
            <a:off x="628650" y="-70517"/>
            <a:ext cx="7886700" cy="1325563"/>
          </a:xfrm>
        </p:spPr>
        <p:txBody>
          <a:bodyPr/>
          <a:lstStyle/>
          <a:p>
            <a:r>
              <a:rPr lang="en-CA" dirty="0" smtClean="0"/>
              <a:t>KAOS Goal Model for General Big Data Applications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51</a:t>
            </a:fld>
            <a:endParaRPr lang="en-CA"/>
          </a:p>
        </p:txBody>
      </p:sp>
    </p:spTree>
    <p:extLst>
      <p:ext uri="{BB962C8B-B14F-4D97-AF65-F5344CB8AC3E}">
        <p14:creationId xmlns:p14="http://schemas.microsoft.com/office/powerpoint/2010/main" val="42071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821"/>
            <a:ext cx="7886700" cy="1325563"/>
          </a:xfrm>
        </p:spPr>
        <p:txBody>
          <a:bodyPr/>
          <a:lstStyle/>
          <a:p>
            <a:r>
              <a:rPr lang="en-CA" dirty="0"/>
              <a:t>Evaluation</a:t>
            </a:r>
          </a:p>
        </p:txBody>
      </p:sp>
      <p:sp>
        <p:nvSpPr>
          <p:cNvPr id="3" name="Content Placeholder 2"/>
          <p:cNvSpPr>
            <a:spLocks noGrp="1"/>
          </p:cNvSpPr>
          <p:nvPr>
            <p:ph idx="1"/>
          </p:nvPr>
        </p:nvSpPr>
        <p:spPr>
          <a:xfrm>
            <a:off x="628650" y="1103870"/>
            <a:ext cx="7886700" cy="5527589"/>
          </a:xfrm>
        </p:spPr>
        <p:txBody>
          <a:bodyPr>
            <a:normAutofit fontScale="92500"/>
          </a:bodyPr>
          <a:lstStyle/>
          <a:p>
            <a:r>
              <a:rPr lang="en-CA" dirty="0" smtClean="0"/>
              <a:t>The </a:t>
            </a:r>
            <a:r>
              <a:rPr lang="en-CA" dirty="0" err="1" smtClean="0"/>
              <a:t>i</a:t>
            </a:r>
            <a:r>
              <a:rPr lang="en-CA" dirty="0" smtClean="0"/>
              <a:t>* and KAOS requirements were tested in a specific “real-life” use case </a:t>
            </a:r>
            <a:r>
              <a:rPr lang="en-CA" dirty="0"/>
              <a:t>involving </a:t>
            </a:r>
            <a:r>
              <a:rPr lang="en-CA" dirty="0" smtClean="0"/>
              <a:t>a Big Data application being created by the Indonesian’s </a:t>
            </a:r>
            <a:r>
              <a:rPr lang="en-CA" dirty="0"/>
              <a:t>government agency for development planning of West </a:t>
            </a:r>
            <a:r>
              <a:rPr lang="en-CA" dirty="0" smtClean="0"/>
              <a:t>Java.</a:t>
            </a:r>
          </a:p>
          <a:p>
            <a:r>
              <a:rPr lang="en-CA" dirty="0" smtClean="0"/>
              <a:t>Unfortunately, the paper provides few details about this specific use case (focusing more on generalized requirements for Big Data) and merely states that the client approved of both the </a:t>
            </a:r>
            <a:r>
              <a:rPr lang="en-CA" dirty="0" err="1" smtClean="0"/>
              <a:t>i</a:t>
            </a:r>
            <a:r>
              <a:rPr lang="en-CA" dirty="0" smtClean="0"/>
              <a:t>* and KAOS produced requirements.</a:t>
            </a:r>
          </a:p>
          <a:p>
            <a:r>
              <a:rPr lang="en-CA" dirty="0" smtClean="0"/>
              <a:t>The authors conclude that the </a:t>
            </a:r>
            <a:r>
              <a:rPr lang="en-CA" dirty="0"/>
              <a:t>KAOS model is better than </a:t>
            </a:r>
            <a:r>
              <a:rPr lang="en-CA" dirty="0" err="1"/>
              <a:t>i</a:t>
            </a:r>
            <a:r>
              <a:rPr lang="en-CA" dirty="0"/>
              <a:t>* model when it comes to generating the model into </a:t>
            </a:r>
            <a:r>
              <a:rPr lang="en-CA" dirty="0" smtClean="0"/>
              <a:t>requirements. However, they also state that the models complement each other and thus both can be used in software project development.</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52</a:t>
            </a:fld>
            <a:endParaRPr lang="en-CA"/>
          </a:p>
        </p:txBody>
      </p:sp>
    </p:spTree>
    <p:extLst>
      <p:ext uri="{BB962C8B-B14F-4D97-AF65-F5344CB8AC3E}">
        <p14:creationId xmlns:p14="http://schemas.microsoft.com/office/powerpoint/2010/main" val="3497735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326"/>
            <a:ext cx="7886700" cy="1325563"/>
          </a:xfrm>
        </p:spPr>
        <p:txBody>
          <a:bodyPr/>
          <a:lstStyle/>
          <a:p>
            <a:r>
              <a:rPr lang="en-CA" dirty="0"/>
              <a:t>Main Salient Points</a:t>
            </a:r>
          </a:p>
        </p:txBody>
      </p:sp>
      <p:sp>
        <p:nvSpPr>
          <p:cNvPr id="3" name="Content Placeholder 2"/>
          <p:cNvSpPr>
            <a:spLocks noGrp="1"/>
          </p:cNvSpPr>
          <p:nvPr>
            <p:ph idx="1"/>
          </p:nvPr>
        </p:nvSpPr>
        <p:spPr>
          <a:xfrm>
            <a:off x="628650" y="1079157"/>
            <a:ext cx="7886700" cy="5362832"/>
          </a:xfrm>
        </p:spPr>
        <p:txBody>
          <a:bodyPr>
            <a:normAutofit lnSpcReduction="10000"/>
          </a:bodyPr>
          <a:lstStyle/>
          <a:p>
            <a:r>
              <a:rPr lang="en-CA" dirty="0"/>
              <a:t>Uses </a:t>
            </a:r>
            <a:r>
              <a:rPr lang="en-CA" dirty="0" smtClean="0"/>
              <a:t>a </a:t>
            </a:r>
            <a:r>
              <a:rPr lang="en-CA" dirty="0"/>
              <a:t>formal requirements model to describe Big Data </a:t>
            </a:r>
            <a:r>
              <a:rPr lang="en-CA" dirty="0" smtClean="0"/>
              <a:t>requirements</a:t>
            </a:r>
          </a:p>
          <a:p>
            <a:pPr lvl="1"/>
            <a:r>
              <a:rPr lang="en-CA" dirty="0" smtClean="0"/>
              <a:t>This work shows formal requirements for a generalized Big Data application in both </a:t>
            </a:r>
            <a:r>
              <a:rPr lang="en-CA" dirty="0" err="1" smtClean="0"/>
              <a:t>i</a:t>
            </a:r>
            <a:r>
              <a:rPr lang="en-CA" dirty="0" smtClean="0"/>
              <a:t>* and KAOS.</a:t>
            </a:r>
          </a:p>
          <a:p>
            <a:pPr lvl="1"/>
            <a:r>
              <a:rPr lang="en-CA" dirty="0" smtClean="0"/>
              <a:t>Formally specified requirements aid in comparing and analyzing requirements from different systems and projects. As such this work can be used as the foundation for creating requirements for any Big Data application.</a:t>
            </a:r>
          </a:p>
          <a:p>
            <a:r>
              <a:rPr lang="en-CA" dirty="0"/>
              <a:t>Domain </a:t>
            </a:r>
            <a:r>
              <a:rPr lang="en-CA" dirty="0" smtClean="0"/>
              <a:t>independent </a:t>
            </a:r>
            <a:r>
              <a:rPr lang="en-CA" dirty="0"/>
              <a:t>Big Data </a:t>
            </a:r>
            <a:r>
              <a:rPr lang="en-CA" dirty="0" smtClean="0"/>
              <a:t>requirements</a:t>
            </a:r>
          </a:p>
          <a:p>
            <a:pPr lvl="1"/>
            <a:r>
              <a:rPr lang="en-CA" dirty="0" smtClean="0"/>
              <a:t>Most of the current efforts towards requirements engineering for Big Data </a:t>
            </a:r>
            <a:r>
              <a:rPr lang="en-CA" dirty="0"/>
              <a:t>focuses on a </a:t>
            </a:r>
            <a:r>
              <a:rPr lang="en-CA" dirty="0" smtClean="0"/>
              <a:t>specific application domain. In many cases, this </a:t>
            </a:r>
            <a:r>
              <a:rPr lang="en-CA" dirty="0"/>
              <a:t>limits the </a:t>
            </a:r>
            <a:r>
              <a:rPr lang="en-CA" dirty="0" smtClean="0"/>
              <a:t>applicability of the findings. In this case, the work is generalized for any Big Data application.</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53</a:t>
            </a:fld>
            <a:endParaRPr lang="en-CA"/>
          </a:p>
        </p:txBody>
      </p:sp>
    </p:spTree>
    <p:extLst>
      <p:ext uri="{BB962C8B-B14F-4D97-AF65-F5344CB8AC3E}">
        <p14:creationId xmlns:p14="http://schemas.microsoft.com/office/powerpoint/2010/main" val="3518248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07" y="-378359"/>
            <a:ext cx="8807712" cy="3308950"/>
          </a:xfrm>
        </p:spPr>
        <p:txBody>
          <a:bodyPr>
            <a:noAutofit/>
          </a:bodyPr>
          <a:lstStyle/>
          <a:p>
            <a:r>
              <a:rPr lang="en-CA" sz="2800" dirty="0" err="1"/>
              <a:t>Tun</a:t>
            </a:r>
            <a:r>
              <a:rPr lang="en-CA" sz="2800" dirty="0"/>
              <a:t>, T. T., </a:t>
            </a:r>
            <a:r>
              <a:rPr lang="en-CA" sz="2800" dirty="0" err="1"/>
              <a:t>Bandara</a:t>
            </a:r>
            <a:r>
              <a:rPr lang="en-CA" sz="2800" dirty="0"/>
              <a:t>, A. K., Price, B. A., Yu, Y., Haley, C., </a:t>
            </a:r>
            <a:r>
              <a:rPr lang="en-CA" sz="2800" dirty="0" err="1"/>
              <a:t>Omoronyia</a:t>
            </a:r>
            <a:r>
              <a:rPr lang="en-CA" sz="2800" dirty="0"/>
              <a:t>, I., &amp; </a:t>
            </a:r>
            <a:r>
              <a:rPr lang="en-CA" sz="2800" dirty="0" err="1"/>
              <a:t>Nuseibeh</a:t>
            </a:r>
            <a:r>
              <a:rPr lang="en-CA" sz="2800" dirty="0"/>
              <a:t>, B. (2012, September). </a:t>
            </a:r>
            <a:r>
              <a:rPr lang="en-CA" sz="2800" b="1" dirty="0"/>
              <a:t>Privacy arguments: Analysing selective disclosure requirements for mobile applications.</a:t>
            </a:r>
            <a:r>
              <a:rPr lang="en-CA" sz="2800" dirty="0"/>
              <a:t> </a:t>
            </a:r>
            <a:r>
              <a:rPr lang="en-CA" sz="2800" i="1" dirty="0"/>
              <a:t>In Requirements Engineering Conference (RE), 2012 20th IEEE International </a:t>
            </a:r>
            <a:r>
              <a:rPr lang="en-CA" sz="2800" dirty="0"/>
              <a:t>(pp. </a:t>
            </a:r>
            <a:r>
              <a:rPr lang="en-CA" sz="2800" dirty="0" smtClean="0"/>
              <a:t>131). </a:t>
            </a:r>
            <a:r>
              <a:rPr lang="en-CA" sz="2800" dirty="0"/>
              <a:t>IEEE.</a:t>
            </a:r>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54</a:t>
            </a:fld>
            <a:endParaRPr lang="en-CA"/>
          </a:p>
        </p:txBody>
      </p:sp>
      <p:sp>
        <p:nvSpPr>
          <p:cNvPr id="6" name="Oval 5"/>
          <p:cNvSpPr/>
          <p:nvPr/>
        </p:nvSpPr>
        <p:spPr>
          <a:xfrm>
            <a:off x="2205527" y="2364544"/>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827804" y="2364544"/>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092865" y="3602260"/>
            <a:ext cx="3110670" cy="3110670"/>
          </a:xfrm>
          <a:prstGeom prst="ellipse">
            <a:avLst/>
          </a:prstGeom>
          <a:solidFill>
            <a:schemeClr val="accent1">
              <a:alpha val="47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18057431">
            <a:off x="2288723" y="3050145"/>
            <a:ext cx="1100301" cy="461665"/>
          </a:xfrm>
          <a:prstGeom prst="rect">
            <a:avLst/>
          </a:prstGeom>
          <a:noFill/>
        </p:spPr>
        <p:txBody>
          <a:bodyPr wrap="none" rtlCol="0">
            <a:spAutoFit/>
          </a:bodyPr>
          <a:lstStyle/>
          <a:p>
            <a:r>
              <a:rPr lang="en-CA" sz="2400" b="1" dirty="0" smtClean="0"/>
              <a:t>Privacy</a:t>
            </a:r>
            <a:endParaRPr lang="en-CA" sz="2400" b="1" dirty="0"/>
          </a:p>
        </p:txBody>
      </p:sp>
      <p:sp>
        <p:nvSpPr>
          <p:cNvPr id="10" name="TextBox 9"/>
          <p:cNvSpPr txBox="1"/>
          <p:nvPr/>
        </p:nvSpPr>
        <p:spPr>
          <a:xfrm rot="2905788">
            <a:off x="5710781" y="2915525"/>
            <a:ext cx="1247970" cy="461665"/>
          </a:xfrm>
          <a:prstGeom prst="rect">
            <a:avLst/>
          </a:prstGeom>
          <a:noFill/>
        </p:spPr>
        <p:txBody>
          <a:bodyPr wrap="none" rtlCol="0">
            <a:spAutoFit/>
          </a:bodyPr>
          <a:lstStyle/>
          <a:p>
            <a:r>
              <a:rPr lang="en-CA" sz="2400" b="1" dirty="0" smtClean="0"/>
              <a:t>Big Data</a:t>
            </a:r>
            <a:endParaRPr lang="en-CA" sz="2400" b="1" dirty="0"/>
          </a:p>
        </p:txBody>
      </p:sp>
      <p:sp>
        <p:nvSpPr>
          <p:cNvPr id="11" name="TextBox 10"/>
          <p:cNvSpPr txBox="1"/>
          <p:nvPr/>
        </p:nvSpPr>
        <p:spPr>
          <a:xfrm>
            <a:off x="3696806" y="5789308"/>
            <a:ext cx="1974002" cy="830997"/>
          </a:xfrm>
          <a:prstGeom prst="rect">
            <a:avLst/>
          </a:prstGeom>
          <a:noFill/>
        </p:spPr>
        <p:txBody>
          <a:bodyPr wrap="none" rtlCol="0">
            <a:spAutoFit/>
          </a:bodyPr>
          <a:lstStyle/>
          <a:p>
            <a:pPr algn="ctr"/>
            <a:r>
              <a:rPr lang="en-CA" sz="2400" b="1" dirty="0" smtClean="0"/>
              <a:t>Requirements</a:t>
            </a:r>
          </a:p>
          <a:p>
            <a:pPr algn="ctr"/>
            <a:r>
              <a:rPr lang="en-CA" sz="2400" b="1" dirty="0" smtClean="0"/>
              <a:t>Engineering</a:t>
            </a:r>
            <a:endParaRPr lang="en-CA" sz="2400" b="1" dirty="0"/>
          </a:p>
        </p:txBody>
      </p:sp>
      <p:sp>
        <p:nvSpPr>
          <p:cNvPr id="12" name="Oval 11"/>
          <p:cNvSpPr/>
          <p:nvPr/>
        </p:nvSpPr>
        <p:spPr>
          <a:xfrm>
            <a:off x="3383423" y="4713214"/>
            <a:ext cx="444381" cy="44438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02839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8614"/>
            <a:ext cx="7886700" cy="1325563"/>
          </a:xfrm>
        </p:spPr>
        <p:txBody>
          <a:bodyPr/>
          <a:lstStyle/>
          <a:p>
            <a:r>
              <a:rPr lang="en-CA" dirty="0"/>
              <a:t>Summary</a:t>
            </a:r>
          </a:p>
        </p:txBody>
      </p:sp>
      <p:sp>
        <p:nvSpPr>
          <p:cNvPr id="3" name="Content Placeholder 2"/>
          <p:cNvSpPr>
            <a:spLocks noGrp="1"/>
          </p:cNvSpPr>
          <p:nvPr>
            <p:ph idx="1"/>
          </p:nvPr>
        </p:nvSpPr>
        <p:spPr>
          <a:xfrm>
            <a:off x="628650" y="886511"/>
            <a:ext cx="7886700" cy="5761423"/>
          </a:xfrm>
        </p:spPr>
        <p:txBody>
          <a:bodyPr/>
          <a:lstStyle/>
          <a:p>
            <a:pPr marL="0" indent="0">
              <a:buNone/>
            </a:pPr>
            <a:r>
              <a:rPr lang="en-CA" dirty="0" err="1"/>
              <a:t>Tun</a:t>
            </a:r>
            <a:r>
              <a:rPr lang="en-CA" dirty="0"/>
              <a:t>, T. T., et al. </a:t>
            </a:r>
            <a:r>
              <a:rPr lang="en-CA" dirty="0" smtClean="0"/>
              <a:t>discuss privacy requirements for mobile applications from the end user’s </a:t>
            </a:r>
            <a:r>
              <a:rPr lang="en-CA" dirty="0"/>
              <a:t>perspective (as opposed </a:t>
            </a:r>
            <a:r>
              <a:rPr lang="en-CA" dirty="0" smtClean="0"/>
              <a:t>to </a:t>
            </a:r>
            <a:r>
              <a:rPr lang="en-CA" dirty="0"/>
              <a:t>the </a:t>
            </a:r>
            <a:r>
              <a:rPr lang="en-CA" dirty="0" smtClean="0"/>
              <a:t>developer’s </a:t>
            </a:r>
            <a:r>
              <a:rPr lang="en-CA" dirty="0"/>
              <a:t>or </a:t>
            </a:r>
            <a:r>
              <a:rPr lang="en-CA" dirty="0" smtClean="0"/>
              <a:t>stakeholder’s). They introduce a system where individual users can specify their own privacy requirements at run time and have </a:t>
            </a:r>
            <a:r>
              <a:rPr lang="en-CA" dirty="0"/>
              <a:t>the system </a:t>
            </a:r>
            <a:r>
              <a:rPr lang="en-CA" dirty="0" smtClean="0"/>
              <a:t>adapt to their needs without modification. This is accomplished through a high-level privacy </a:t>
            </a:r>
            <a:r>
              <a:rPr lang="en-CA" dirty="0"/>
              <a:t>argument </a:t>
            </a:r>
            <a:r>
              <a:rPr lang="en-CA" dirty="0" smtClean="0"/>
              <a:t>language that allows developers to define default privacy requirements (or “norms”) for the system and user to extend them with their own personal privacy requirements. A proof </a:t>
            </a:r>
            <a:r>
              <a:rPr lang="en-CA" dirty="0" smtClean="0"/>
              <a:t>of </a:t>
            </a:r>
            <a:r>
              <a:rPr lang="en-CA" dirty="0" smtClean="0"/>
              <a:t>connect is provided in the form of the </a:t>
            </a:r>
            <a:r>
              <a:rPr lang="en-CA" dirty="0" err="1" smtClean="0"/>
              <a:t>BuddyTracker</a:t>
            </a:r>
            <a:r>
              <a:rPr lang="en-CA" dirty="0" smtClean="0"/>
              <a:t> smartphone app created by the researchers </a:t>
            </a:r>
            <a:r>
              <a:rPr lang="en-CA" dirty="0"/>
              <a:t>for the </a:t>
            </a:r>
            <a:r>
              <a:rPr lang="en-CA" dirty="0" smtClean="0"/>
              <a:t>purposes of this work.</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55</a:t>
            </a:fld>
            <a:endParaRPr lang="en-CA"/>
          </a:p>
        </p:txBody>
      </p:sp>
    </p:spTree>
    <p:extLst>
      <p:ext uri="{BB962C8B-B14F-4D97-AF65-F5344CB8AC3E}">
        <p14:creationId xmlns:p14="http://schemas.microsoft.com/office/powerpoint/2010/main" val="1916696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7601"/>
            <a:ext cx="7886700" cy="2698750"/>
          </a:xfrm>
        </p:spPr>
        <p:txBody>
          <a:bodyPr>
            <a:normAutofit fontScale="92500" lnSpcReduction="20000"/>
          </a:bodyPr>
          <a:lstStyle/>
          <a:p>
            <a:r>
              <a:rPr lang="en-CA" dirty="0" smtClean="0"/>
              <a:t>The </a:t>
            </a:r>
            <a:r>
              <a:rPr lang="en-CA" dirty="0" err="1" smtClean="0"/>
              <a:t>BuddyTracker</a:t>
            </a:r>
            <a:r>
              <a:rPr lang="en-CA" dirty="0" smtClean="0"/>
              <a:t> </a:t>
            </a:r>
            <a:r>
              <a:rPr lang="en-CA" dirty="0" smtClean="0"/>
              <a:t>application is </a:t>
            </a:r>
            <a:r>
              <a:rPr lang="en-CA" dirty="0" smtClean="0"/>
              <a:t>used both as a proof of concept and </a:t>
            </a:r>
            <a:r>
              <a:rPr lang="en-CA" dirty="0" smtClean="0"/>
              <a:t>a use </a:t>
            </a:r>
            <a:r>
              <a:rPr lang="en-CA" dirty="0" smtClean="0"/>
              <a:t>case by the </a:t>
            </a:r>
            <a:r>
              <a:rPr lang="en-CA" dirty="0" smtClean="0"/>
              <a:t>authors. It </a:t>
            </a:r>
            <a:r>
              <a:rPr lang="en-CA" dirty="0" smtClean="0"/>
              <a:t>is a simple application that shares the user’s location with other users.</a:t>
            </a:r>
          </a:p>
          <a:p>
            <a:r>
              <a:rPr lang="en-CA" dirty="0" smtClean="0"/>
              <a:t>By default the developers of </a:t>
            </a:r>
            <a:r>
              <a:rPr lang="en-CA" dirty="0" err="1" smtClean="0"/>
              <a:t>BuddyTracker</a:t>
            </a:r>
            <a:r>
              <a:rPr lang="en-CA" dirty="0" smtClean="0"/>
              <a:t> created a default privacy </a:t>
            </a:r>
            <a:r>
              <a:rPr lang="en-CA" dirty="0"/>
              <a:t>requirement that work </a:t>
            </a:r>
            <a:r>
              <a:rPr lang="en-CA" dirty="0" smtClean="0"/>
              <a:t>colleagues be able to view the location </a:t>
            </a:r>
            <a:r>
              <a:rPr lang="en-CA" dirty="0"/>
              <a:t>of </a:t>
            </a:r>
            <a:r>
              <a:rPr lang="en-CA" dirty="0" smtClean="0"/>
              <a:t>fellow colleagues. This is specified in their </a:t>
            </a:r>
            <a:r>
              <a:rPr lang="en-CA" dirty="0"/>
              <a:t>high-level language </a:t>
            </a:r>
            <a:r>
              <a:rPr lang="en-CA" dirty="0" smtClean="0"/>
              <a:t>as follows: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56</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20725" y="77436"/>
            <a:ext cx="2994042" cy="3400014"/>
          </a:xfrm>
          <a:prstGeom prst="rect">
            <a:avLst/>
          </a:prstGeom>
          <a:noFill/>
          <a:ln>
            <a:noFill/>
          </a:ln>
        </p:spPr>
      </p:pic>
    </p:spTree>
    <p:extLst>
      <p:ext uri="{BB962C8B-B14F-4D97-AF65-F5344CB8AC3E}">
        <p14:creationId xmlns:p14="http://schemas.microsoft.com/office/powerpoint/2010/main" val="3761981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57</a:t>
            </a:fld>
            <a:endParaRPr lang="en-C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5250"/>
            <a:ext cx="5943600" cy="6667500"/>
          </a:xfrm>
          <a:prstGeom prst="rect">
            <a:avLst/>
          </a:prstGeom>
          <a:noFill/>
          <a:ln>
            <a:noFill/>
          </a:ln>
        </p:spPr>
      </p:pic>
    </p:spTree>
    <p:extLst>
      <p:ext uri="{BB962C8B-B14F-4D97-AF65-F5344CB8AC3E}">
        <p14:creationId xmlns:p14="http://schemas.microsoft.com/office/powerpoint/2010/main" val="18232713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8281"/>
            <a:ext cx="7886700" cy="6028682"/>
          </a:xfrm>
        </p:spPr>
        <p:txBody>
          <a:bodyPr>
            <a:normAutofit/>
          </a:bodyPr>
          <a:lstStyle/>
          <a:p>
            <a:r>
              <a:rPr lang="en-CA" sz="2000" dirty="0" smtClean="0"/>
              <a:t>User can then extend this default privacy “norm” with their own requirements. For example, if the user Bob wanted to exclude the user Dave from viewing his location even if he was a colleague he could create the following exception:</a:t>
            </a:r>
          </a:p>
          <a:p>
            <a:endParaRPr lang="en-CA" sz="2000" dirty="0" smtClean="0"/>
          </a:p>
          <a:p>
            <a:endParaRPr lang="en-CA" sz="2000" dirty="0"/>
          </a:p>
          <a:p>
            <a:endParaRPr lang="en-CA" sz="2000" dirty="0" smtClean="0"/>
          </a:p>
          <a:p>
            <a:endParaRPr lang="en-CA" sz="2000" dirty="0"/>
          </a:p>
          <a:p>
            <a:r>
              <a:rPr lang="en-CA" sz="2000" dirty="0" smtClean="0"/>
              <a:t>Similarly, users are able to state privacy preferences </a:t>
            </a:r>
            <a:r>
              <a:rPr lang="en-CA" sz="2000" dirty="0"/>
              <a:t>to prefer </a:t>
            </a:r>
            <a:r>
              <a:rPr lang="en-CA" sz="2000" dirty="0" smtClean="0"/>
              <a:t>one policy over another under set contexts. For example, if Bob preferred one policy on the weekend and one on week days he does the following:</a:t>
            </a:r>
          </a:p>
          <a:p>
            <a:endParaRPr lang="en-CA" sz="2000" dirty="0" smtClean="0"/>
          </a:p>
          <a:p>
            <a:endParaRPr lang="en-CA" sz="2000" dirty="0"/>
          </a:p>
          <a:p>
            <a:endParaRPr lang="en-CA" sz="2000"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58</a:t>
            </a:fld>
            <a:endParaRPr lang="en-CA"/>
          </a:p>
        </p:txBody>
      </p:sp>
      <p:pic>
        <p:nvPicPr>
          <p:cNvPr id="6" name="Picture 5"/>
          <p:cNvPicPr/>
          <p:nvPr/>
        </p:nvPicPr>
        <p:blipFill rotWithShape="1">
          <a:blip r:embed="rId2">
            <a:extLst>
              <a:ext uri="{28A0092B-C50C-407E-A947-70E740481C1C}">
                <a14:useLocalDpi xmlns:a14="http://schemas.microsoft.com/office/drawing/2010/main" val="0"/>
              </a:ext>
            </a:extLst>
          </a:blip>
          <a:srcRect t="69525"/>
          <a:stretch/>
        </p:blipFill>
        <p:spPr bwMode="auto">
          <a:xfrm>
            <a:off x="1600200" y="1565189"/>
            <a:ext cx="5943600" cy="1256913"/>
          </a:xfrm>
          <a:prstGeom prst="rect">
            <a:avLst/>
          </a:prstGeom>
          <a:noFill/>
          <a:ln>
            <a:noFill/>
          </a:ln>
        </p:spPr>
      </p:pic>
      <p:pic>
        <p:nvPicPr>
          <p:cNvPr id="7" name="Picture 6"/>
          <p:cNvPicPr/>
          <p:nvPr/>
        </p:nvPicPr>
        <p:blipFill rotWithShape="1">
          <a:blip r:embed="rId2">
            <a:extLst>
              <a:ext uri="{28A0092B-C50C-407E-A947-70E740481C1C}">
                <a14:useLocalDpi xmlns:a14="http://schemas.microsoft.com/office/drawing/2010/main" val="0"/>
              </a:ext>
            </a:extLst>
          </a:blip>
          <a:srcRect b="31874"/>
          <a:stretch/>
        </p:blipFill>
        <p:spPr bwMode="auto">
          <a:xfrm>
            <a:off x="1543050" y="3911729"/>
            <a:ext cx="5943600" cy="2809747"/>
          </a:xfrm>
          <a:prstGeom prst="rect">
            <a:avLst/>
          </a:prstGeom>
          <a:noFill/>
          <a:ln>
            <a:noFill/>
          </a:ln>
        </p:spPr>
      </p:pic>
    </p:spTree>
    <p:extLst>
      <p:ext uri="{BB962C8B-B14F-4D97-AF65-F5344CB8AC3E}">
        <p14:creationId xmlns:p14="http://schemas.microsoft.com/office/powerpoint/2010/main" val="3083386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1892"/>
            <a:ext cx="7886700" cy="5765071"/>
          </a:xfrm>
        </p:spPr>
        <p:txBody>
          <a:bodyPr/>
          <a:lstStyle/>
          <a:p>
            <a:r>
              <a:rPr lang="en-CA" dirty="0" smtClean="0"/>
              <a:t>The authors provide tools for transforming this </a:t>
            </a:r>
            <a:r>
              <a:rPr lang="en-CA" dirty="0"/>
              <a:t>high-level language into Event </a:t>
            </a:r>
            <a:r>
              <a:rPr lang="en-CA" dirty="0" smtClean="0"/>
              <a:t>Calculus such that they can be used </a:t>
            </a:r>
            <a:r>
              <a:rPr lang="en-CA" dirty="0"/>
              <a:t>with reasoning tools to </a:t>
            </a:r>
            <a:r>
              <a:rPr lang="en-CA" dirty="0" smtClean="0"/>
              <a:t>analyze the polices. These tools can also be used to provide explanations to users about why a privacy decision was made, list who has access to their data and notify a user if their personal privacy requirements were not maintained.</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59</a:t>
            </a:fld>
            <a:endParaRPr lang="en-CA"/>
          </a:p>
        </p:txBody>
      </p:sp>
    </p:spTree>
    <p:extLst>
      <p:ext uri="{BB962C8B-B14F-4D97-AF65-F5344CB8AC3E}">
        <p14:creationId xmlns:p14="http://schemas.microsoft.com/office/powerpoint/2010/main" val="154662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Big </a:t>
            </a:r>
            <a:r>
              <a:rPr lang="en-CA" dirty="0"/>
              <a:t>Data problem on the user’s </a:t>
            </a:r>
            <a:r>
              <a:rPr lang="en-CA" dirty="0" smtClean="0"/>
              <a:t>side</a:t>
            </a:r>
            <a:endParaRPr lang="en-CA" dirty="0"/>
          </a:p>
        </p:txBody>
      </p:sp>
      <p:sp>
        <p:nvSpPr>
          <p:cNvPr id="3" name="Content Placeholder 2"/>
          <p:cNvSpPr>
            <a:spLocks noGrp="1"/>
          </p:cNvSpPr>
          <p:nvPr>
            <p:ph idx="1"/>
          </p:nvPr>
        </p:nvSpPr>
        <p:spPr/>
        <p:txBody>
          <a:bodyPr/>
          <a:lstStyle/>
          <a:p>
            <a:pPr marL="0" lvl="0" indent="0">
              <a:buNone/>
            </a:pPr>
            <a:r>
              <a:rPr lang="en-CA" dirty="0"/>
              <a:t>Microsoft’s Scott </a:t>
            </a:r>
            <a:r>
              <a:rPr lang="en-CA" dirty="0" err="1"/>
              <a:t>Charney</a:t>
            </a:r>
            <a:r>
              <a:rPr lang="en-CA" dirty="0"/>
              <a:t> offered a </a:t>
            </a:r>
            <a:r>
              <a:rPr lang="en-CA" dirty="0" smtClean="0"/>
              <a:t>good </a:t>
            </a:r>
            <a:r>
              <a:rPr lang="en-CA" dirty="0"/>
              <a:t>example during his Keynote speech at the RSA Conference 2012: </a:t>
            </a:r>
            <a:endParaRPr lang="en-CA" dirty="0" smtClean="0"/>
          </a:p>
          <a:p>
            <a:pPr marL="0" lvl="0" indent="0">
              <a:buNone/>
            </a:pPr>
            <a:endParaRPr lang="en-CA" dirty="0"/>
          </a:p>
          <a:p>
            <a:pPr marL="0" lvl="0" indent="0">
              <a:buNone/>
            </a:pPr>
            <a:r>
              <a:rPr lang="en-CA" i="1" dirty="0" smtClean="0"/>
              <a:t>“</a:t>
            </a:r>
            <a:r>
              <a:rPr lang="en-CA" i="1" dirty="0"/>
              <a:t>If a friend takes a picture of me during a volleyball game, shares this picture with other friends and one of them uploads the picture to the web, my insurance company can find and use that picture against me”</a:t>
            </a:r>
          </a:p>
          <a:p>
            <a:pPr marL="0" indent="0">
              <a:buNone/>
            </a:pP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a:t>
            </a:fld>
            <a:endParaRPr lang="en-CA"/>
          </a:p>
        </p:txBody>
      </p:sp>
    </p:spTree>
    <p:extLst>
      <p:ext uri="{BB962C8B-B14F-4D97-AF65-F5344CB8AC3E}">
        <p14:creationId xmlns:p14="http://schemas.microsoft.com/office/powerpoint/2010/main" val="73293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466"/>
            <a:ext cx="7886700" cy="1325563"/>
          </a:xfrm>
        </p:spPr>
        <p:txBody>
          <a:bodyPr/>
          <a:lstStyle/>
          <a:p>
            <a:r>
              <a:rPr lang="en-CA" dirty="0"/>
              <a:t>Main Salient Points</a:t>
            </a:r>
          </a:p>
        </p:txBody>
      </p:sp>
      <p:sp>
        <p:nvSpPr>
          <p:cNvPr id="3" name="Content Placeholder 2"/>
          <p:cNvSpPr>
            <a:spLocks noGrp="1"/>
          </p:cNvSpPr>
          <p:nvPr>
            <p:ph idx="1"/>
          </p:nvPr>
        </p:nvSpPr>
        <p:spPr>
          <a:xfrm>
            <a:off x="628650" y="1276864"/>
            <a:ext cx="7886700" cy="5079487"/>
          </a:xfrm>
        </p:spPr>
        <p:txBody>
          <a:bodyPr>
            <a:normAutofit/>
          </a:bodyPr>
          <a:lstStyle/>
          <a:p>
            <a:r>
              <a:rPr lang="en-CA" dirty="0" smtClean="0"/>
              <a:t>Deals </a:t>
            </a:r>
            <a:r>
              <a:rPr lang="en-CA" dirty="0"/>
              <a:t>with </a:t>
            </a:r>
            <a:r>
              <a:rPr lang="en-CA" dirty="0" smtClean="0"/>
              <a:t>end user </a:t>
            </a:r>
            <a:r>
              <a:rPr lang="en-CA" dirty="0"/>
              <a:t>privacy </a:t>
            </a:r>
            <a:r>
              <a:rPr lang="en-CA" dirty="0" smtClean="0"/>
              <a:t>requirements</a:t>
            </a:r>
          </a:p>
          <a:p>
            <a:pPr lvl="1"/>
            <a:r>
              <a:rPr lang="en-CA" dirty="0" smtClean="0"/>
              <a:t>Much of </a:t>
            </a:r>
            <a:r>
              <a:rPr lang="en-CA" dirty="0"/>
              <a:t>the current </a:t>
            </a:r>
            <a:r>
              <a:rPr lang="en-CA" dirty="0" smtClean="0"/>
              <a:t>literature only deals with </a:t>
            </a:r>
            <a:r>
              <a:rPr lang="en-CA" dirty="0"/>
              <a:t>privacy requirements of the </a:t>
            </a:r>
            <a:r>
              <a:rPr lang="en-CA" dirty="0" smtClean="0"/>
              <a:t>stakeholders and owners of the components of a Big Data system. However, the </a:t>
            </a:r>
            <a:r>
              <a:rPr lang="en-CA" dirty="0"/>
              <a:t>privacy requirements of </a:t>
            </a:r>
            <a:r>
              <a:rPr lang="en-CA" dirty="0" smtClean="0"/>
              <a:t>individual end users are also important and likely to differ among users and over time. </a:t>
            </a:r>
          </a:p>
          <a:p>
            <a:r>
              <a:rPr lang="en-CA" dirty="0" smtClean="0"/>
              <a:t>Adaptation </a:t>
            </a:r>
            <a:r>
              <a:rPr lang="en-CA" dirty="0"/>
              <a:t>to </a:t>
            </a:r>
            <a:r>
              <a:rPr lang="en-CA" dirty="0" smtClean="0"/>
              <a:t>run-time </a:t>
            </a:r>
            <a:r>
              <a:rPr lang="en-CA" dirty="0"/>
              <a:t>privacy requirements</a:t>
            </a:r>
          </a:p>
          <a:p>
            <a:pPr lvl="1"/>
            <a:r>
              <a:rPr lang="en-CA" dirty="0" smtClean="0"/>
              <a:t>In many cases, exact and individual privacy requirements change over the course of a systems life time. A flexible solution, such as that provided by this work, is needed to </a:t>
            </a:r>
            <a:r>
              <a:rPr lang="en-CA" dirty="0"/>
              <a:t>support </a:t>
            </a:r>
            <a:r>
              <a:rPr lang="en-CA" dirty="0" smtClean="0"/>
              <a:t>frequently changing </a:t>
            </a:r>
            <a:r>
              <a:rPr lang="en-CA" dirty="0"/>
              <a:t>privacy requirements </a:t>
            </a:r>
            <a:r>
              <a:rPr lang="en-CA" dirty="0" smtClean="0"/>
              <a:t>at run-time.</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60</a:t>
            </a:fld>
            <a:endParaRPr lang="en-CA"/>
          </a:p>
        </p:txBody>
      </p:sp>
    </p:spTree>
    <p:extLst>
      <p:ext uri="{BB962C8B-B14F-4D97-AF65-F5344CB8AC3E}">
        <p14:creationId xmlns:p14="http://schemas.microsoft.com/office/powerpoint/2010/main" val="19712534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a:t>
            </a:r>
            <a:r>
              <a:rPr lang="en-CA" dirty="0" smtClean="0"/>
              <a:t>Gap</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61</a:t>
            </a:fld>
            <a:endParaRPr lang="en-CA"/>
          </a:p>
        </p:txBody>
      </p:sp>
    </p:spTree>
    <p:extLst>
      <p:ext uri="{BB962C8B-B14F-4D97-AF65-F5344CB8AC3E}">
        <p14:creationId xmlns:p14="http://schemas.microsoft.com/office/powerpoint/2010/main" val="42946755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CA" dirty="0"/>
              <a:t>Big Data </a:t>
            </a:r>
            <a:r>
              <a:rPr lang="en-CA" dirty="0" smtClean="0"/>
              <a:t>Domain Independent Privacy Requirements</a:t>
            </a:r>
            <a:endParaRPr lang="en-CA" dirty="0"/>
          </a:p>
        </p:txBody>
      </p:sp>
      <p:sp>
        <p:nvSpPr>
          <p:cNvPr id="3" name="Content Placeholder 2"/>
          <p:cNvSpPr>
            <a:spLocks noGrp="1"/>
          </p:cNvSpPr>
          <p:nvPr>
            <p:ph idx="1"/>
          </p:nvPr>
        </p:nvSpPr>
        <p:spPr>
          <a:xfrm>
            <a:off x="628650" y="1325563"/>
            <a:ext cx="7886700" cy="5305896"/>
          </a:xfrm>
        </p:spPr>
        <p:txBody>
          <a:bodyPr>
            <a:normAutofit fontScale="92500"/>
          </a:bodyPr>
          <a:lstStyle/>
          <a:p>
            <a:pPr marL="0" indent="0">
              <a:buNone/>
            </a:pPr>
            <a:r>
              <a:rPr lang="en-CA" dirty="0" smtClean="0"/>
              <a:t>While there is research covering privacy requirements in specific Big Data application domains such as health care or social networks, there is little or no work towards generic privacy requirements that are independent of the application domain.</a:t>
            </a:r>
          </a:p>
          <a:p>
            <a:pPr marL="0" indent="0">
              <a:buNone/>
            </a:pPr>
            <a:endParaRPr lang="en-CA" sz="1200" dirty="0"/>
          </a:p>
          <a:p>
            <a:pPr marL="0" indent="0">
              <a:buNone/>
            </a:pPr>
            <a:r>
              <a:rPr lang="en-CA" dirty="0" err="1"/>
              <a:t>Eridaputra</a:t>
            </a:r>
            <a:r>
              <a:rPr lang="en-CA" dirty="0"/>
              <a:t>, </a:t>
            </a:r>
            <a:r>
              <a:rPr lang="en-CA" dirty="0" smtClean="0"/>
              <a:t>H., et al. presented generic Big Data requirements but they did not deal with privacy.</a:t>
            </a:r>
          </a:p>
          <a:p>
            <a:pPr marL="0" indent="0">
              <a:buNone/>
            </a:pPr>
            <a:endParaRPr lang="en-CA" sz="1200" dirty="0"/>
          </a:p>
          <a:p>
            <a:pPr marL="0" indent="0">
              <a:buNone/>
            </a:pPr>
            <a:r>
              <a:rPr lang="en-CA" dirty="0" err="1"/>
              <a:t>Jutla</a:t>
            </a:r>
            <a:r>
              <a:rPr lang="en-CA" dirty="0"/>
              <a:t>, D., et al. </a:t>
            </a:r>
            <a:r>
              <a:rPr lang="en-CA" dirty="0" smtClean="0"/>
              <a:t>presented an UML extension for modeling privacy requirements in Big Data that may be generic enough to apply to all Big Data domains but this is only a tool for modeling the requirements and says nothing about the requirements them selves.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62</a:t>
            </a:fld>
            <a:endParaRPr lang="en-CA"/>
          </a:p>
        </p:txBody>
      </p:sp>
    </p:spTree>
    <p:extLst>
      <p:ext uri="{BB962C8B-B14F-4D97-AF65-F5344CB8AC3E}">
        <p14:creationId xmlns:p14="http://schemas.microsoft.com/office/powerpoint/2010/main" val="1770368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43030"/>
            <a:ext cx="7886700" cy="4351338"/>
          </a:xfrm>
        </p:spPr>
        <p:txBody>
          <a:bodyPr/>
          <a:lstStyle/>
          <a:p>
            <a:r>
              <a:rPr lang="en-CA" dirty="0" smtClean="0"/>
              <a:t>The other works fail to address this issue:</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63</a:t>
            </a:fld>
            <a:endParaRPr lang="en-CA"/>
          </a:p>
        </p:txBody>
      </p:sp>
      <p:pic>
        <p:nvPicPr>
          <p:cNvPr id="6" name="Picture 5"/>
          <p:cNvPicPr>
            <a:picLocks noChangeAspect="1"/>
          </p:cNvPicPr>
          <p:nvPr/>
        </p:nvPicPr>
        <p:blipFill>
          <a:blip r:embed="rId2"/>
          <a:stretch>
            <a:fillRect/>
          </a:stretch>
        </p:blipFill>
        <p:spPr>
          <a:xfrm>
            <a:off x="0" y="2199925"/>
            <a:ext cx="9144000" cy="653491"/>
          </a:xfrm>
          <a:prstGeom prst="rect">
            <a:avLst/>
          </a:prstGeom>
        </p:spPr>
      </p:pic>
    </p:spTree>
    <p:extLst>
      <p:ext uri="{BB962C8B-B14F-4D97-AF65-F5344CB8AC3E}">
        <p14:creationId xmlns:p14="http://schemas.microsoft.com/office/powerpoint/2010/main" val="4501744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61319"/>
            <a:ext cx="7886700" cy="5715644"/>
          </a:xfrm>
        </p:spPr>
        <p:txBody>
          <a:bodyPr/>
          <a:lstStyle/>
          <a:p>
            <a:pPr marL="0" indent="0">
              <a:buNone/>
            </a:pPr>
            <a:r>
              <a:rPr lang="en-CA" dirty="0" smtClean="0"/>
              <a:t>Generalized application independent privacy requirements would provide a foundation on which privacy requirements could be built for all Big Data applications. This would help ensure the most basic privacy requirements are always present as well as speed up the requirements gather phase (at least for privacy requirements).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64</a:t>
            </a:fld>
            <a:endParaRPr lang="en-CA"/>
          </a:p>
        </p:txBody>
      </p:sp>
    </p:spTree>
    <p:extLst>
      <p:ext uri="{BB962C8B-B14F-4D97-AF65-F5344CB8AC3E}">
        <p14:creationId xmlns:p14="http://schemas.microsoft.com/office/powerpoint/2010/main" val="16724722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fontScale="90000"/>
          </a:bodyPr>
          <a:lstStyle/>
          <a:p>
            <a:r>
              <a:rPr lang="en-CA" dirty="0"/>
              <a:t>Mapping of </a:t>
            </a:r>
            <a:r>
              <a:rPr lang="en-CA" dirty="0" smtClean="0"/>
              <a:t>High-Level Privacy Policies </a:t>
            </a:r>
            <a:r>
              <a:rPr lang="en-CA" dirty="0"/>
              <a:t>into </a:t>
            </a:r>
            <a:r>
              <a:rPr lang="en-CA" dirty="0" smtClean="0"/>
              <a:t>Device Specific Policies</a:t>
            </a:r>
            <a:endParaRPr lang="en-CA" dirty="0"/>
          </a:p>
        </p:txBody>
      </p:sp>
      <p:sp>
        <p:nvSpPr>
          <p:cNvPr id="3" name="Content Placeholder 2"/>
          <p:cNvSpPr>
            <a:spLocks noGrp="1"/>
          </p:cNvSpPr>
          <p:nvPr>
            <p:ph idx="1"/>
          </p:nvPr>
        </p:nvSpPr>
        <p:spPr>
          <a:xfrm>
            <a:off x="628650" y="1219200"/>
            <a:ext cx="7886700" cy="5502276"/>
          </a:xfrm>
        </p:spPr>
        <p:txBody>
          <a:bodyPr>
            <a:normAutofit/>
          </a:bodyPr>
          <a:lstStyle/>
          <a:p>
            <a:pPr marL="0" indent="0">
              <a:buNone/>
            </a:pPr>
            <a:r>
              <a:rPr lang="en-CA" dirty="0" smtClean="0"/>
              <a:t>While much of the work covered dealt with mapping </a:t>
            </a:r>
            <a:r>
              <a:rPr lang="en-CA" dirty="0"/>
              <a:t>natural language </a:t>
            </a:r>
            <a:r>
              <a:rPr lang="en-CA" dirty="0" smtClean="0"/>
              <a:t>privacy policies into high-level privacy requirements, no work has been done towards taking these high-level system wide requirements and applying them to the individual </a:t>
            </a:r>
            <a:r>
              <a:rPr lang="en-CA" dirty="0"/>
              <a:t>devices/components </a:t>
            </a:r>
            <a:r>
              <a:rPr lang="en-CA" dirty="0" smtClean="0"/>
              <a:t>of the system. For example, how do you go from a high-level requirement such as “users have </a:t>
            </a:r>
            <a:r>
              <a:rPr lang="en-CA" dirty="0"/>
              <a:t>to </a:t>
            </a:r>
            <a:r>
              <a:rPr lang="en-CA" dirty="0" smtClean="0"/>
              <a:t>consent to having data about them collected” to “sensor 4356 should not collect information about Bob but can </a:t>
            </a:r>
            <a:r>
              <a:rPr lang="en-CA" dirty="0"/>
              <a:t>collect information about Alice”. </a:t>
            </a:r>
            <a:r>
              <a:rPr lang="en-CA" dirty="0" smtClean="0"/>
              <a:t>Ideally, an automated solution could take a formal high-level policy and apply it to low level components of the system but so far this has not been accomplished.</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65</a:t>
            </a:fld>
            <a:endParaRPr lang="en-CA"/>
          </a:p>
        </p:txBody>
      </p:sp>
    </p:spTree>
    <p:extLst>
      <p:ext uri="{BB962C8B-B14F-4D97-AF65-F5344CB8AC3E}">
        <p14:creationId xmlns:p14="http://schemas.microsoft.com/office/powerpoint/2010/main" val="35144146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80086"/>
            <a:ext cx="7886700" cy="5896877"/>
          </a:xfrm>
        </p:spPr>
        <p:txBody>
          <a:bodyPr/>
          <a:lstStyle/>
          <a:p>
            <a:pPr marL="0" indent="0">
              <a:buNone/>
            </a:pPr>
            <a:r>
              <a:rPr lang="en-CA" dirty="0" err="1"/>
              <a:t>Scheffler</a:t>
            </a:r>
            <a:r>
              <a:rPr lang="en-CA" dirty="0"/>
              <a:t>, T., et al</a:t>
            </a:r>
            <a:r>
              <a:rPr lang="en-CA" dirty="0" smtClean="0"/>
              <a:t>. discuss this as a possible direction of future work for their sensor network privacy requirements but do not provide any details.</a:t>
            </a:r>
          </a:p>
          <a:p>
            <a:pPr marL="0" indent="0">
              <a:buNone/>
            </a:pPr>
            <a:endParaRPr lang="en-CA" dirty="0" smtClean="0"/>
          </a:p>
          <a:p>
            <a:pPr marL="0" indent="0">
              <a:buNone/>
            </a:pPr>
            <a:endParaRPr lang="en-CA" dirty="0"/>
          </a:p>
          <a:p>
            <a:pPr marL="0" indent="0">
              <a:buNone/>
            </a:pPr>
            <a:r>
              <a:rPr lang="en-CA" dirty="0" smtClean="0"/>
              <a:t>The other works do not deal with this issue:</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66</a:t>
            </a:fld>
            <a:endParaRPr lang="en-CA"/>
          </a:p>
        </p:txBody>
      </p:sp>
      <p:pic>
        <p:nvPicPr>
          <p:cNvPr id="6" name="Picture 5"/>
          <p:cNvPicPr>
            <a:picLocks noChangeAspect="1"/>
          </p:cNvPicPr>
          <p:nvPr/>
        </p:nvPicPr>
        <p:blipFill>
          <a:blip r:embed="rId2"/>
          <a:stretch>
            <a:fillRect/>
          </a:stretch>
        </p:blipFill>
        <p:spPr>
          <a:xfrm>
            <a:off x="0" y="3443720"/>
            <a:ext cx="9166570" cy="625771"/>
          </a:xfrm>
          <a:prstGeom prst="rect">
            <a:avLst/>
          </a:prstGeom>
        </p:spPr>
      </p:pic>
    </p:spTree>
    <p:extLst>
      <p:ext uri="{BB962C8B-B14F-4D97-AF65-F5344CB8AC3E}">
        <p14:creationId xmlns:p14="http://schemas.microsoft.com/office/powerpoint/2010/main" val="28415215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78941"/>
            <a:ext cx="7886700" cy="5798022"/>
          </a:xfrm>
        </p:spPr>
        <p:txBody>
          <a:bodyPr/>
          <a:lstStyle/>
          <a:p>
            <a:pPr marL="0" indent="0">
              <a:buNone/>
            </a:pPr>
            <a:r>
              <a:rPr lang="en-CA" dirty="0" smtClean="0"/>
              <a:t>Automation of </a:t>
            </a:r>
            <a:r>
              <a:rPr lang="en-CA" dirty="0"/>
              <a:t>low-level device </a:t>
            </a:r>
            <a:r>
              <a:rPr lang="en-CA" dirty="0" smtClean="0"/>
              <a:t>specific privacy requirements generated from high-level requirements would aid in both the requirements engineering process as well as ensuring that privacy requirements are maintained at both a high-level and low-level in a given system. In cases like Big Data where a system may involve thousands if not millions of such devices it is critical that this process be automated as it would </a:t>
            </a:r>
            <a:r>
              <a:rPr lang="en-CA" dirty="0"/>
              <a:t>be impossible </a:t>
            </a:r>
            <a:r>
              <a:rPr lang="en-CA" dirty="0" smtClean="0"/>
              <a:t>manually.</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67</a:t>
            </a:fld>
            <a:endParaRPr lang="en-CA"/>
          </a:p>
        </p:txBody>
      </p:sp>
    </p:spTree>
    <p:extLst>
      <p:ext uri="{BB962C8B-B14F-4D97-AF65-F5344CB8AC3E}">
        <p14:creationId xmlns:p14="http://schemas.microsoft.com/office/powerpoint/2010/main" val="3045938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8898"/>
            <a:ext cx="7886700" cy="1586728"/>
          </a:xfrm>
        </p:spPr>
        <p:txBody>
          <a:bodyPr>
            <a:normAutofit fontScale="90000"/>
          </a:bodyPr>
          <a:lstStyle/>
          <a:p>
            <a:r>
              <a:rPr lang="en-CA" dirty="0"/>
              <a:t>Detailed “real-life” use cases of privacy requirements in Big Data applications</a:t>
            </a:r>
          </a:p>
        </p:txBody>
      </p:sp>
      <p:sp>
        <p:nvSpPr>
          <p:cNvPr id="3" name="Content Placeholder 2"/>
          <p:cNvSpPr>
            <a:spLocks noGrp="1"/>
          </p:cNvSpPr>
          <p:nvPr>
            <p:ph idx="1"/>
          </p:nvPr>
        </p:nvSpPr>
        <p:spPr>
          <a:xfrm>
            <a:off x="628650" y="1825625"/>
            <a:ext cx="7886700" cy="4690505"/>
          </a:xfrm>
        </p:spPr>
        <p:txBody>
          <a:bodyPr>
            <a:normAutofit fontScale="77500" lnSpcReduction="20000"/>
          </a:bodyPr>
          <a:lstStyle/>
          <a:p>
            <a:pPr marL="0" indent="0">
              <a:buNone/>
            </a:pPr>
            <a:r>
              <a:rPr lang="en-CA" dirty="0" smtClean="0"/>
              <a:t>The majority of the research reviewed </a:t>
            </a:r>
            <a:r>
              <a:rPr lang="en-CA" dirty="0"/>
              <a:t>uses fictional </a:t>
            </a:r>
            <a:r>
              <a:rPr lang="en-CA" dirty="0" smtClean="0"/>
              <a:t>use cases or only uses “real-life” use cases in an extremely limited extent.</a:t>
            </a:r>
          </a:p>
          <a:p>
            <a:pPr marL="0" indent="0">
              <a:buNone/>
            </a:pPr>
            <a:endParaRPr lang="en-CA" dirty="0"/>
          </a:p>
          <a:p>
            <a:pPr marL="0" indent="0">
              <a:buNone/>
            </a:pPr>
            <a:r>
              <a:rPr lang="en-CA" dirty="0" err="1"/>
              <a:t>Eridaputra</a:t>
            </a:r>
            <a:r>
              <a:rPr lang="en-CA" dirty="0"/>
              <a:t>, H., et al</a:t>
            </a:r>
            <a:r>
              <a:rPr lang="en-CA" dirty="0" smtClean="0"/>
              <a:t>. state that they evaluated their </a:t>
            </a:r>
            <a:r>
              <a:rPr lang="en-CA" dirty="0"/>
              <a:t>requirements engineering </a:t>
            </a:r>
            <a:r>
              <a:rPr lang="en-CA" dirty="0" smtClean="0"/>
              <a:t>process with a “real-life” use case but provide no details about the use case or even it’s application domain.</a:t>
            </a:r>
          </a:p>
          <a:p>
            <a:pPr marL="0" indent="0">
              <a:buNone/>
            </a:pPr>
            <a:endParaRPr lang="en-CA" dirty="0"/>
          </a:p>
          <a:p>
            <a:pPr marL="0" indent="0">
              <a:buNone/>
            </a:pPr>
            <a:r>
              <a:rPr lang="en-CA" dirty="0"/>
              <a:t>Breaux, T.D., et al</a:t>
            </a:r>
            <a:r>
              <a:rPr lang="en-CA" dirty="0" smtClean="0"/>
              <a:t>. look at a “real-life” use </a:t>
            </a:r>
            <a:r>
              <a:rPr lang="en-CA" dirty="0"/>
              <a:t>case involving Facebook </a:t>
            </a:r>
            <a:r>
              <a:rPr lang="en-CA" dirty="0" smtClean="0"/>
              <a:t>and Zynga to find privacy requirement conflicts. </a:t>
            </a:r>
            <a:r>
              <a:rPr lang="en-CA" dirty="0"/>
              <a:t>However, these only represent a subset of the privacy requirements for the mentioned organizations and are not privacy requirements for a specific Big Data application. The resulting privacy requirements are also not evaluated for correctness or how well they are suited to the systems, rather they are intended to identify conflicts in existing requirements</a:t>
            </a:r>
            <a:r>
              <a:rPr lang="en-CA" dirty="0" smtClean="0"/>
              <a:t>.</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68</a:t>
            </a:fld>
            <a:endParaRPr lang="en-CA"/>
          </a:p>
        </p:txBody>
      </p:sp>
    </p:spTree>
    <p:extLst>
      <p:ext uri="{BB962C8B-B14F-4D97-AF65-F5344CB8AC3E}">
        <p14:creationId xmlns:p14="http://schemas.microsoft.com/office/powerpoint/2010/main" val="26967857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094" y="2005013"/>
            <a:ext cx="7886700" cy="4351338"/>
          </a:xfrm>
        </p:spPr>
        <p:txBody>
          <a:bodyPr/>
          <a:lstStyle/>
          <a:p>
            <a:r>
              <a:rPr lang="en-CA" dirty="0"/>
              <a:t>The other works do not deal with this issue:</a:t>
            </a:r>
          </a:p>
          <a:p>
            <a:pPr marL="0" indent="0">
              <a:buNone/>
            </a:pP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69</a:t>
            </a:fld>
            <a:endParaRPr lang="en-CA"/>
          </a:p>
        </p:txBody>
      </p:sp>
      <p:pic>
        <p:nvPicPr>
          <p:cNvPr id="7" name="Picture 6"/>
          <p:cNvPicPr>
            <a:picLocks noChangeAspect="1"/>
          </p:cNvPicPr>
          <p:nvPr/>
        </p:nvPicPr>
        <p:blipFill>
          <a:blip r:embed="rId2"/>
          <a:stretch>
            <a:fillRect/>
          </a:stretch>
        </p:blipFill>
        <p:spPr>
          <a:xfrm>
            <a:off x="1" y="2973566"/>
            <a:ext cx="9144000" cy="818718"/>
          </a:xfrm>
          <a:prstGeom prst="rect">
            <a:avLst/>
          </a:prstGeom>
        </p:spPr>
      </p:pic>
    </p:spTree>
    <p:extLst>
      <p:ext uri="{BB962C8B-B14F-4D97-AF65-F5344CB8AC3E}">
        <p14:creationId xmlns:p14="http://schemas.microsoft.com/office/powerpoint/2010/main" val="632447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57200"/>
            <a:ext cx="7886700" cy="5719763"/>
          </a:xfrm>
        </p:spPr>
        <p:txBody>
          <a:bodyPr/>
          <a:lstStyle/>
          <a:p>
            <a:pPr lvl="0"/>
            <a:r>
              <a:rPr lang="en-CA" dirty="0"/>
              <a:t>“…the flood of media uploaded by others is so huge that it is almost impossible to stay aware of all media in which one might be depicted</a:t>
            </a:r>
            <a:r>
              <a:rPr lang="en-CA" dirty="0" smtClean="0"/>
              <a:t>.”</a:t>
            </a:r>
          </a:p>
          <a:p>
            <a:pPr lvl="0"/>
            <a:r>
              <a:rPr lang="en-CA" dirty="0" smtClean="0"/>
              <a:t>While current social media platforms provide controls for a user to protect the privacy of the content they upload, little is done to deal with the privacy implications created by other user’s media.</a:t>
            </a:r>
          </a:p>
          <a:p>
            <a:pPr lvl="0"/>
            <a:r>
              <a:rPr lang="en-CA" dirty="0" smtClean="0"/>
              <a:t>Images and videos of a person may be upload to social media platforms that the person is not even a member of. Geo-tagging and other meta data potentially make the problem worse.</a:t>
            </a:r>
            <a:endParaRPr lang="en-CA" dirty="0"/>
          </a:p>
          <a:p>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7</a:t>
            </a:fld>
            <a:endParaRPr lang="en-CA"/>
          </a:p>
        </p:txBody>
      </p:sp>
    </p:spTree>
    <p:extLst>
      <p:ext uri="{BB962C8B-B14F-4D97-AF65-F5344CB8AC3E}">
        <p14:creationId xmlns:p14="http://schemas.microsoft.com/office/powerpoint/2010/main" val="41224345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1652"/>
            <a:ext cx="7886700" cy="5775311"/>
          </a:xfrm>
        </p:spPr>
        <p:txBody>
          <a:bodyPr/>
          <a:lstStyle/>
          <a:p>
            <a:pPr marL="0" indent="0">
              <a:buNone/>
            </a:pPr>
            <a:r>
              <a:rPr lang="en-CA" dirty="0" smtClean="0"/>
              <a:t>Having detailed “real-life” use cases and case studies concerning privacy requirements in Big Data are critical for Big Data requirements engineering research. Without realistic use cases it is difficult to properly evaluate privacy requirements and </a:t>
            </a:r>
            <a:r>
              <a:rPr lang="en-CA" dirty="0"/>
              <a:t>find </a:t>
            </a:r>
            <a:r>
              <a:rPr lang="en-CA" dirty="0" smtClean="0"/>
              <a:t>their shortcomings.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70</a:t>
            </a:fld>
            <a:endParaRPr lang="en-CA"/>
          </a:p>
        </p:txBody>
      </p:sp>
    </p:spTree>
    <p:extLst>
      <p:ext uri="{BB962C8B-B14F-4D97-AF65-F5344CB8AC3E}">
        <p14:creationId xmlns:p14="http://schemas.microsoft.com/office/powerpoint/2010/main" val="20765748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r>
              <a:rPr lang="en-CA" dirty="0" smtClean="0"/>
              <a:t>What is well covered:</a:t>
            </a:r>
          </a:p>
          <a:p>
            <a:pPr lvl="1"/>
            <a:r>
              <a:rPr lang="en-CA" dirty="0" smtClean="0"/>
              <a:t>Application domain </a:t>
            </a:r>
            <a:r>
              <a:rPr lang="en-CA" dirty="0"/>
              <a:t>specific </a:t>
            </a:r>
            <a:r>
              <a:rPr lang="en-CA" dirty="0" smtClean="0"/>
              <a:t>privacy requirements.</a:t>
            </a:r>
          </a:p>
          <a:p>
            <a:pPr lvl="1"/>
            <a:r>
              <a:rPr lang="en-CA" dirty="0"/>
              <a:t>Identification </a:t>
            </a:r>
            <a:r>
              <a:rPr lang="en-CA" dirty="0" smtClean="0"/>
              <a:t>of privacy concerns and risks in specific domains.</a:t>
            </a:r>
          </a:p>
          <a:p>
            <a:pPr lvl="1"/>
            <a:r>
              <a:rPr lang="en-CA" dirty="0" smtClean="0"/>
              <a:t>Mapping of existing privacy polices into privacy requirements.</a:t>
            </a:r>
          </a:p>
          <a:p>
            <a:pPr lvl="1"/>
            <a:r>
              <a:rPr lang="en-CA" dirty="0" smtClean="0"/>
              <a:t>Using formal methods/models to describe privacy requirements.</a:t>
            </a:r>
          </a:p>
          <a:p>
            <a:pPr lvl="1"/>
            <a:r>
              <a:rPr lang="en-CA" dirty="0" smtClean="0"/>
              <a:t>Application domain specific use cases.</a:t>
            </a:r>
          </a:p>
          <a:p>
            <a:pPr lvl="1"/>
            <a:r>
              <a:rPr lang="en-CA" dirty="0" smtClean="0"/>
              <a:t>Addressing Big Data privacy issues on the user’s side.</a:t>
            </a:r>
          </a:p>
          <a:p>
            <a:pPr lvl="1"/>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71</a:t>
            </a:fld>
            <a:endParaRPr lang="en-CA"/>
          </a:p>
        </p:txBody>
      </p:sp>
    </p:spTree>
    <p:extLst>
      <p:ext uri="{BB962C8B-B14F-4D97-AF65-F5344CB8AC3E}">
        <p14:creationId xmlns:p14="http://schemas.microsoft.com/office/powerpoint/2010/main" val="806682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r>
              <a:rPr lang="en-CA" dirty="0" smtClean="0"/>
              <a:t>What has limited coverage:</a:t>
            </a:r>
          </a:p>
          <a:p>
            <a:pPr lvl="1"/>
            <a:r>
              <a:rPr lang="en-CA" dirty="0" smtClean="0"/>
              <a:t>Privacy-by-design for Big Data.</a:t>
            </a:r>
          </a:p>
          <a:p>
            <a:pPr lvl="1"/>
            <a:r>
              <a:rPr lang="en-CA" dirty="0"/>
              <a:t>Domain </a:t>
            </a:r>
            <a:r>
              <a:rPr lang="en-CA" dirty="0" smtClean="0"/>
              <a:t>independent requirements for Big Data.</a:t>
            </a:r>
          </a:p>
          <a:p>
            <a:pPr lvl="1"/>
            <a:r>
              <a:rPr lang="en-CA" dirty="0" smtClean="0"/>
              <a:t>Detecting privacy requirement conflicts.</a:t>
            </a:r>
          </a:p>
          <a:p>
            <a:pPr lvl="1"/>
            <a:r>
              <a:rPr lang="en-CA" dirty="0" smtClean="0"/>
              <a:t>Dealing with end user privacy requirements.</a:t>
            </a:r>
          </a:p>
          <a:p>
            <a:pPr lvl="1"/>
            <a:r>
              <a:rPr lang="en-CA" dirty="0" smtClean="0"/>
              <a:t>Dealing with privacy requirements that change at run-time.</a:t>
            </a:r>
          </a:p>
          <a:p>
            <a:pPr lvl="1"/>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72</a:t>
            </a:fld>
            <a:endParaRPr lang="en-CA"/>
          </a:p>
        </p:txBody>
      </p:sp>
    </p:spTree>
    <p:extLst>
      <p:ext uri="{BB962C8B-B14F-4D97-AF65-F5344CB8AC3E}">
        <p14:creationId xmlns:p14="http://schemas.microsoft.com/office/powerpoint/2010/main" val="15773516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r>
              <a:rPr lang="en-CA" dirty="0" smtClean="0"/>
              <a:t>What has no coverage:</a:t>
            </a:r>
          </a:p>
          <a:p>
            <a:pPr lvl="1"/>
            <a:r>
              <a:rPr lang="en-CA" dirty="0" smtClean="0"/>
              <a:t>Domain independent privacy requirements.</a:t>
            </a:r>
          </a:p>
          <a:p>
            <a:pPr lvl="1"/>
            <a:r>
              <a:rPr lang="en-CA" dirty="0" smtClean="0"/>
              <a:t>Mapping of high-level privacy requirements to low-level devices/components.</a:t>
            </a:r>
          </a:p>
          <a:p>
            <a:pPr lvl="1"/>
            <a:r>
              <a:rPr lang="en-CA" dirty="0" smtClean="0"/>
              <a:t>Detailed “real-life” use cases and case studies for privacy in Big Data.</a:t>
            </a:r>
          </a:p>
          <a:p>
            <a:pPr lvl="1"/>
            <a:r>
              <a:rPr lang="en-CA" dirty="0" smtClean="0"/>
              <a:t>Automatic privacy requirements resolution.</a:t>
            </a:r>
          </a:p>
          <a:p>
            <a:pPr lvl="1"/>
            <a:endParaRPr lang="en-CA" dirty="0" smtClean="0"/>
          </a:p>
          <a:p>
            <a:pPr lvl="1"/>
            <a:endParaRPr lang="en-CA" dirty="0" smtClean="0"/>
          </a:p>
          <a:p>
            <a:pPr lvl="1"/>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73</a:t>
            </a:fld>
            <a:endParaRPr lang="en-CA"/>
          </a:p>
        </p:txBody>
      </p:sp>
    </p:spTree>
    <p:extLst>
      <p:ext uri="{BB962C8B-B14F-4D97-AF65-F5344CB8AC3E}">
        <p14:creationId xmlns:p14="http://schemas.microsoft.com/office/powerpoint/2010/main" val="42043937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74</a:t>
            </a:fld>
            <a:endParaRPr lang="en-CA"/>
          </a:p>
        </p:txBody>
      </p:sp>
    </p:spTree>
    <p:extLst>
      <p:ext uri="{BB962C8B-B14F-4D97-AF65-F5344CB8AC3E}">
        <p14:creationId xmlns:p14="http://schemas.microsoft.com/office/powerpoint/2010/main" val="3956706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8459"/>
            <a:ext cx="7886700" cy="1325563"/>
          </a:xfrm>
        </p:spPr>
        <p:txBody>
          <a:bodyPr/>
          <a:lstStyle/>
          <a:p>
            <a:r>
              <a:rPr lang="en-CA" dirty="0"/>
              <a:t>Identification and </a:t>
            </a:r>
            <a:r>
              <a:rPr lang="en-CA" dirty="0" smtClean="0"/>
              <a:t>categorization of privacy issues</a:t>
            </a:r>
            <a:endParaRPr lang="en-CA" dirty="0"/>
          </a:p>
        </p:txBody>
      </p:sp>
      <p:sp>
        <p:nvSpPr>
          <p:cNvPr id="3" name="Content Placeholder 2"/>
          <p:cNvSpPr>
            <a:spLocks noGrp="1"/>
          </p:cNvSpPr>
          <p:nvPr>
            <p:ph idx="1"/>
          </p:nvPr>
        </p:nvSpPr>
        <p:spPr>
          <a:xfrm>
            <a:off x="628650" y="1594022"/>
            <a:ext cx="7886700" cy="4762329"/>
          </a:xfrm>
        </p:spPr>
        <p:txBody>
          <a:bodyPr>
            <a:normAutofit/>
          </a:bodyPr>
          <a:lstStyle/>
          <a:p>
            <a:r>
              <a:rPr lang="en-CA" dirty="0" smtClean="0"/>
              <a:t>Categorize </a:t>
            </a:r>
            <a:r>
              <a:rPr lang="en-CA" dirty="0"/>
              <a:t>privacy issues into two </a:t>
            </a:r>
            <a:r>
              <a:rPr lang="en-CA" dirty="0" smtClean="0"/>
              <a:t>classes:</a:t>
            </a:r>
          </a:p>
          <a:p>
            <a:pPr lvl="1"/>
            <a:r>
              <a:rPr lang="en-CA" b="1" dirty="0" smtClean="0"/>
              <a:t>Homegrown </a:t>
            </a:r>
            <a:r>
              <a:rPr lang="en-CA" b="1" dirty="0"/>
              <a:t>problems: </a:t>
            </a:r>
            <a:r>
              <a:rPr lang="en-CA" dirty="0" smtClean="0"/>
              <a:t>“Someone </a:t>
            </a:r>
            <a:r>
              <a:rPr lang="en-CA" dirty="0"/>
              <a:t>uploads a piece of compromising media of himself with insufficient protection or forethought which causes damage to his own privacy</a:t>
            </a:r>
            <a:r>
              <a:rPr lang="en-CA" dirty="0" smtClean="0"/>
              <a:t>.”</a:t>
            </a:r>
          </a:p>
          <a:p>
            <a:pPr lvl="2"/>
            <a:r>
              <a:rPr lang="en-CA" dirty="0" smtClean="0"/>
              <a:t>What </a:t>
            </a:r>
            <a:r>
              <a:rPr lang="en-CA" dirty="0"/>
              <a:t>is considered damaging content by the user can and </a:t>
            </a:r>
            <a:r>
              <a:rPr lang="en-CA" dirty="0" smtClean="0"/>
              <a:t>change </a:t>
            </a:r>
            <a:r>
              <a:rPr lang="en-CA" dirty="0"/>
              <a:t>over </a:t>
            </a:r>
            <a:r>
              <a:rPr lang="en-CA" dirty="0" smtClean="0"/>
              <a:t>time.</a:t>
            </a:r>
          </a:p>
          <a:p>
            <a:pPr lvl="2"/>
            <a:r>
              <a:rPr lang="en-CA" dirty="0" smtClean="0"/>
              <a:t>Small </a:t>
            </a:r>
            <a:r>
              <a:rPr lang="en-CA" dirty="0"/>
              <a:t>data problem, not the focus of this </a:t>
            </a:r>
            <a:r>
              <a:rPr lang="en-CA" dirty="0" smtClean="0"/>
              <a:t>work.</a:t>
            </a:r>
          </a:p>
          <a:p>
            <a:pPr lvl="1"/>
            <a:r>
              <a:rPr lang="en-CA" b="1" dirty="0"/>
              <a:t>Big Data problems created by others: </a:t>
            </a:r>
            <a:r>
              <a:rPr lang="en-CA" dirty="0" smtClean="0"/>
              <a:t>“Emerging </a:t>
            </a:r>
            <a:r>
              <a:rPr lang="en-CA" dirty="0"/>
              <a:t>threat to users’ online privacy comes from other users’ media</a:t>
            </a:r>
            <a:r>
              <a:rPr lang="en-CA" dirty="0" smtClean="0"/>
              <a:t>.”</a:t>
            </a:r>
          </a:p>
          <a:p>
            <a:pPr lvl="2"/>
            <a:r>
              <a:rPr lang="en-CA" dirty="0" smtClean="0"/>
              <a:t>Two requirements for this to be a privacy issue: first the piece of media needs to be linked to the person in some way (e.g. tagging) and second the piece of media in question must be considered harmful to the person.</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8</a:t>
            </a:fld>
            <a:endParaRPr lang="en-CA"/>
          </a:p>
        </p:txBody>
      </p:sp>
    </p:spTree>
    <p:extLst>
      <p:ext uri="{BB962C8B-B14F-4D97-AF65-F5344CB8AC3E}">
        <p14:creationId xmlns:p14="http://schemas.microsoft.com/office/powerpoint/2010/main" val="386470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Privacy </a:t>
            </a:r>
            <a:r>
              <a:rPr lang="en-CA" dirty="0"/>
              <a:t>analysis of different media hosting sites</a:t>
            </a:r>
          </a:p>
        </p:txBody>
      </p:sp>
      <p:sp>
        <p:nvSpPr>
          <p:cNvPr id="3" name="Content Placeholder 2"/>
          <p:cNvSpPr>
            <a:spLocks noGrp="1"/>
          </p:cNvSpPr>
          <p:nvPr>
            <p:ph idx="1"/>
          </p:nvPr>
        </p:nvSpPr>
        <p:spPr/>
        <p:txBody>
          <a:bodyPr/>
          <a:lstStyle/>
          <a:p>
            <a:r>
              <a:rPr lang="en-CA" dirty="0" smtClean="0"/>
              <a:t>Flickr </a:t>
            </a:r>
            <a:r>
              <a:rPr lang="en-CA" dirty="0"/>
              <a:t>provides the most fine-grained privacy/access </a:t>
            </a:r>
            <a:r>
              <a:rPr lang="en-CA" dirty="0" smtClean="0"/>
              <a:t>control.</a:t>
            </a:r>
          </a:p>
          <a:p>
            <a:r>
              <a:rPr lang="en-CA" dirty="0" smtClean="0"/>
              <a:t>Analysed </a:t>
            </a:r>
            <a:r>
              <a:rPr lang="en-CA" dirty="0"/>
              <a:t>a set of </a:t>
            </a:r>
            <a:r>
              <a:rPr lang="en-CA" dirty="0" smtClean="0"/>
              <a:t>5.7k random </a:t>
            </a:r>
            <a:r>
              <a:rPr lang="en-CA" dirty="0"/>
              <a:t>publicly available Flickr images and their </a:t>
            </a:r>
            <a:r>
              <a:rPr lang="en-CA" dirty="0" smtClean="0"/>
              <a:t>metadata and 1k mobile user Flickr photos</a:t>
            </a:r>
            <a:endParaRPr lang="en-CA" dirty="0"/>
          </a:p>
        </p:txBody>
      </p:sp>
      <p:sp>
        <p:nvSpPr>
          <p:cNvPr id="4" name="Date Placeholder 3"/>
          <p:cNvSpPr>
            <a:spLocks noGrp="1"/>
          </p:cNvSpPr>
          <p:nvPr>
            <p:ph type="dt" sz="half" idx="10"/>
          </p:nvPr>
        </p:nvSpPr>
        <p:spPr/>
        <p:txBody>
          <a:bodyPr/>
          <a:lstStyle/>
          <a:p>
            <a:r>
              <a:rPr lang="en-CA" smtClean="0"/>
              <a:t>2016-04-29</a:t>
            </a:r>
            <a:endParaRPr lang="en-CA"/>
          </a:p>
        </p:txBody>
      </p:sp>
      <p:sp>
        <p:nvSpPr>
          <p:cNvPr id="5" name="Slide Number Placeholder 4"/>
          <p:cNvSpPr>
            <a:spLocks noGrp="1"/>
          </p:cNvSpPr>
          <p:nvPr>
            <p:ph type="sldNum" sz="quarter" idx="12"/>
          </p:nvPr>
        </p:nvSpPr>
        <p:spPr/>
        <p:txBody>
          <a:bodyPr/>
          <a:lstStyle/>
          <a:p>
            <a:fld id="{942E02F2-0A92-474D-875B-B70BCD0D961A}" type="slidenum">
              <a:rPr lang="en-CA" smtClean="0"/>
              <a:t>9</a:t>
            </a:fld>
            <a:endParaRPr lang="en-CA"/>
          </a:p>
        </p:txBody>
      </p:sp>
    </p:spTree>
    <p:extLst>
      <p:ext uri="{BB962C8B-B14F-4D97-AF65-F5344CB8AC3E}">
        <p14:creationId xmlns:p14="http://schemas.microsoft.com/office/powerpoint/2010/main" val="3702489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4502</Words>
  <Application>Microsoft Office PowerPoint</Application>
  <PresentationFormat>On-screen Show (4:3)</PresentationFormat>
  <Paragraphs>415</Paragraphs>
  <Slides>74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Calibri Light</vt:lpstr>
      <vt:lpstr>Office Theme</vt:lpstr>
      <vt:lpstr>Big Data Privacy Requirements Engineering</vt:lpstr>
      <vt:lpstr>Literature Review</vt:lpstr>
      <vt:lpstr>Literature Review</vt:lpstr>
      <vt:lpstr>Szongott, C., Henne, B., &amp; von Voigt, G. (2012, June). Big data privacy issues in public social media. In Digital Ecosystems Technologies (DEST), 2012 6th IEEE International Conference on (pp. 1). IEEE.</vt:lpstr>
      <vt:lpstr>Summary</vt:lpstr>
      <vt:lpstr>Big Data problem on the user’s side</vt:lpstr>
      <vt:lpstr>PowerPoint Presentation</vt:lpstr>
      <vt:lpstr>Identification and categorization of privacy issues</vt:lpstr>
      <vt:lpstr>Privacy analysis of different media hosting sites</vt:lpstr>
      <vt:lpstr>PowerPoint Presentation</vt:lpstr>
      <vt:lpstr>PowerPoint Presentation</vt:lpstr>
      <vt:lpstr>PowerPoint Presentation</vt:lpstr>
      <vt:lpstr>Proposed Solution</vt:lpstr>
      <vt:lpstr>PowerPoint Presentation</vt:lpstr>
      <vt:lpstr>Main Salient Points</vt:lpstr>
      <vt:lpstr>Breaux, T. D., &amp; Rao, A. (2013, July). Formal analysis of privacy requirements specifications for multi-tier applications. In Requirements Engineering Conference (RE), 2013 21st IEEE International (pp. 14). IEEE.</vt:lpstr>
      <vt:lpstr>Summary</vt:lpstr>
      <vt:lpstr>The Facebook/Zynga Use Case</vt:lpstr>
      <vt:lpstr>PowerPoint Presentation</vt:lpstr>
      <vt:lpstr>PowerPoint Presentation</vt:lpstr>
      <vt:lpstr>Solution</vt:lpstr>
      <vt:lpstr>PowerPoint Presentation</vt:lpstr>
      <vt:lpstr>Evaluation</vt:lpstr>
      <vt:lpstr>Main Salient Points</vt:lpstr>
      <vt:lpstr>Thomas Scheffler, Bettina Schnor, “Privacy Requirements For Embedded Sensor Devices”. 2005 IEEE 16th International Symposium on Personal, Indoor and Mobile Radio Communications</vt:lpstr>
      <vt:lpstr>Summary</vt:lpstr>
      <vt:lpstr>PowerPoint Presentation</vt:lpstr>
      <vt:lpstr>PowerPoint Presentation</vt:lpstr>
      <vt:lpstr>PowerPoint Presentation</vt:lpstr>
      <vt:lpstr>PowerPoint Presentation</vt:lpstr>
      <vt:lpstr>Solution</vt:lpstr>
      <vt:lpstr>Main Salient Points</vt:lpstr>
      <vt:lpstr>Jutla, D. N., Bodorik, P., &amp; Ali, S. (2013, June). Engineering privacy for big data apps with the unified modeling language. In Big Data (BigData Congress), 2013 IEEE International Congress on (pp. 38). IEEE.</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Salient Points</vt:lpstr>
      <vt:lpstr>Eridaputra, H., Hendradjaya, B., &amp; Sunindyo, W. D. (2014, November). Modeling the requirements for big data application using goal oriented approach. In Data and Software Engineering (ICODSE), 2014 International Conference on (pp. 1). IEEE.</vt:lpstr>
      <vt:lpstr>Summary</vt:lpstr>
      <vt:lpstr>Goal Oriented Requirements Engineering</vt:lpstr>
      <vt:lpstr>PowerPoint Presentation</vt:lpstr>
      <vt:lpstr>PowerPoint Presentation</vt:lpstr>
      <vt:lpstr>i* SD Model for General Big Data Applications</vt:lpstr>
      <vt:lpstr>i* SR Model for General Big Data Applications</vt:lpstr>
      <vt:lpstr>KAOS Goal Model for General Big Data Applications</vt:lpstr>
      <vt:lpstr>Evaluation</vt:lpstr>
      <vt:lpstr>Main Salient Points</vt:lpstr>
      <vt:lpstr>Tun, T. T., Bandara, A. K., Price, B. A., Yu, Y., Haley, C., Omoronyia, I., &amp; Nuseibeh, B. (2012, September). Privacy arguments: Analysing selective disclosure requirements for mobile applications. In Requirements Engineering Conference (RE), 2012 20th IEEE International (pp. 131). IEEE.</vt:lpstr>
      <vt:lpstr>Summary</vt:lpstr>
      <vt:lpstr>PowerPoint Presentation</vt:lpstr>
      <vt:lpstr>PowerPoint Presentation</vt:lpstr>
      <vt:lpstr>PowerPoint Presentation</vt:lpstr>
      <vt:lpstr>PowerPoint Presentation</vt:lpstr>
      <vt:lpstr>Main Salient Points</vt:lpstr>
      <vt:lpstr>Research Gap</vt:lpstr>
      <vt:lpstr>Big Data Domain Independent Privacy Requirements</vt:lpstr>
      <vt:lpstr>PowerPoint Presentation</vt:lpstr>
      <vt:lpstr>PowerPoint Presentation</vt:lpstr>
      <vt:lpstr>Mapping of High-Level Privacy Policies into Device Specific Policies</vt:lpstr>
      <vt:lpstr>PowerPoint Presentation</vt:lpstr>
      <vt:lpstr>PowerPoint Presentation</vt:lpstr>
      <vt:lpstr>Detailed “real-life” use cases of privacy requirements in Big Data applications</vt:lpstr>
      <vt:lpstr>PowerPoint Presentation</vt:lpstr>
      <vt:lpstr>PowerPoint Presentation</vt:lpstr>
      <vt:lpstr>Conclusions</vt:lpstr>
      <vt:lpstr>Conclusions</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Privacy Requirements Engineering</dc:title>
  <dc:creator>Daniel Servos</dc:creator>
  <cp:lastModifiedBy>Dan</cp:lastModifiedBy>
  <cp:revision>65</cp:revision>
  <dcterms:created xsi:type="dcterms:W3CDTF">2016-04-29T05:18:45Z</dcterms:created>
  <dcterms:modified xsi:type="dcterms:W3CDTF">2016-04-29T14:51:09Z</dcterms:modified>
</cp:coreProperties>
</file>